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handoutMasterIdLst>
    <p:handoutMasterId r:id="rId17"/>
  </p:handoutMasterIdLst>
  <p:sldIdLst>
    <p:sldId id="256" r:id="rId2"/>
    <p:sldId id="282" r:id="rId3"/>
    <p:sldId id="280" r:id="rId4"/>
    <p:sldId id="293" r:id="rId5"/>
    <p:sldId id="294" r:id="rId6"/>
    <p:sldId id="296" r:id="rId7"/>
    <p:sldId id="283" r:id="rId8"/>
    <p:sldId id="297" r:id="rId9"/>
    <p:sldId id="287" r:id="rId10"/>
    <p:sldId id="288" r:id="rId11"/>
    <p:sldId id="289" r:id="rId12"/>
    <p:sldId id="290" r:id="rId13"/>
    <p:sldId id="264" r:id="rId14"/>
    <p:sldId id="265" r:id="rId15"/>
  </p:sldIdLst>
  <p:sldSz cx="18288000" cy="10287000"/>
  <p:notesSz cx="6797675" cy="9928225"/>
  <p:embeddedFontLst>
    <p:embeddedFont>
      <p:font typeface="Montserrat SemiBold" panose="020B0604020202020204" charset="-52"/>
      <p:regular r:id="rId18"/>
      <p:bold r:id="rId19"/>
      <p:italic r:id="rId20"/>
      <p:boldItalic r:id="rId21"/>
    </p:embeddedFont>
    <p:embeddedFont>
      <p:font typeface="Montserrat" panose="020B0604020202020204" charset="-52"/>
      <p:regular r:id="rId22"/>
      <p:bold r:id="rId23"/>
      <p:italic r:id="rId24"/>
      <p:boldItalic r:id="rId25"/>
    </p:embeddedFont>
    <p:embeddedFont>
      <p:font typeface="Tahoma" panose="020B0604030504040204" pitchFamily="34" charset="0"/>
      <p:regular r:id="rId26"/>
      <p:bold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60">
          <p15:clr>
            <a:srgbClr val="A4A3A4"/>
          </p15:clr>
        </p15:guide>
        <p15:guide id="2" pos="576">
          <p15:clr>
            <a:srgbClr val="A4A3A4"/>
          </p15:clr>
        </p15:guide>
        <p15:guide id="3" pos="10944">
          <p15:clr>
            <a:srgbClr val="A4A3A4"/>
          </p15:clr>
        </p15:guide>
        <p15:guide id="4" orient="horz" pos="6120">
          <p15:clr>
            <a:srgbClr val="A4A3A4"/>
          </p15:clr>
        </p15:guide>
        <p15:guide id="5" orient="horz" pos="1080">
          <p15:clr>
            <a:srgbClr val="A4A3A4"/>
          </p15:clr>
        </p15:guide>
        <p15:guide id="6" orient="horz" pos="18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BAB"/>
    <a:srgbClr val="599BA1"/>
    <a:srgbClr val="A6B9BB"/>
    <a:srgbClr val="CCD2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AF2CDC-8830-4EE8-A577-5D40287EE32A}">
  <a:tblStyle styleId="{69AF2CDC-8830-4EE8-A577-5D40287EE32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754" y="82"/>
      </p:cViewPr>
      <p:guideLst>
        <p:guide orient="horz" pos="360"/>
        <p:guide pos="576"/>
        <p:guide pos="10944"/>
        <p:guide orient="horz" pos="6120"/>
        <p:guide orient="horz" pos="1080"/>
        <p:guide orient="horz" pos="18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A6075-B0AE-4C1A-B837-5D01D94D4237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48846-A199-4F68-A5D5-AC892960F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475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4569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3359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6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6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4488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6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6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1354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6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6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7838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6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6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374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6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6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0943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6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6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0798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8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3438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0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4444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67691"/>
            <a:ext cx="9902535" cy="1507976"/>
          </a:xfrm>
        </p:spPr>
        <p:txBody>
          <a:bodyPr anchor="t" anchorCtr="0">
            <a:normAutofit/>
          </a:bodyPr>
          <a:lstStyle>
            <a:lvl1pPr algn="l">
              <a:defRPr sz="7500" spc="300" baseline="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78381"/>
            <a:ext cx="4800600" cy="1446579"/>
          </a:xfrm>
        </p:spPr>
        <p:txBody>
          <a:bodyPr lIns="91440" rIns="91440" anchor="b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7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685800" indent="0" algn="ctr">
              <a:buNone/>
              <a:defRPr sz="27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700"/>
            </a:lvl4pPr>
            <a:lvl5pPr marL="2743200" indent="0" algn="ctr">
              <a:buNone/>
              <a:defRPr sz="2700"/>
            </a:lvl5pPr>
            <a:lvl6pPr marL="3429000" indent="0" algn="ctr">
              <a:buNone/>
              <a:defRPr sz="2700"/>
            </a:lvl6pPr>
            <a:lvl7pPr marL="4114800" indent="0" algn="ctr">
              <a:buNone/>
              <a:defRPr sz="2700"/>
            </a:lvl7pPr>
            <a:lvl8pPr marL="4800600" indent="0" algn="ctr">
              <a:buNone/>
              <a:defRPr sz="2700"/>
            </a:lvl8pPr>
            <a:lvl9pPr marL="5486400" indent="0" algn="ctr">
              <a:buNone/>
              <a:defRPr sz="27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1" y="9373362"/>
            <a:ext cx="2651705" cy="580944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2A5308FB-BFC6-42E5-A2BE-365B06110A90}" type="datetime1">
              <a:rPr lang="en-US" smtClean="0"/>
              <a:pPr/>
              <a:t>3/24/2025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8890716"/>
            <a:ext cx="18288000" cy="0"/>
          </a:xfrm>
          <a:prstGeom prst="line">
            <a:avLst/>
          </a:prstGeom>
          <a:ln w="349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67235" y="2775666"/>
            <a:ext cx="6076950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991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D0CECE"/>
                </a:solidFill>
                <a:latin typeface="Tahoma"/>
                <a:cs typeface="Tahoma"/>
              </a:defRPr>
            </a:lvl1pPr>
          </a:lstStyle>
          <a:p>
            <a:pPr marL="111443">
              <a:spcBef>
                <a:spcPts val="113"/>
              </a:spcBef>
            </a:pPr>
            <a:fld id="{81D60167-4931-47E6-BA6A-407CBD079E47}" type="slidenum">
              <a:rPr lang="ru-RU" smtClean="0"/>
              <a:pPr marL="111443">
                <a:spcBef>
                  <a:spcPts val="113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1342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3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hyperlink" Target="https://ccp.org.ru/" TargetMode="External"/><Relationship Id="rId1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13"/>
          <p:cNvGrpSpPr/>
          <p:nvPr/>
        </p:nvGrpSpPr>
        <p:grpSpPr>
          <a:xfrm>
            <a:off x="855310" y="2401996"/>
            <a:ext cx="9687183" cy="3270760"/>
            <a:chOff x="0" y="-1283379"/>
            <a:chExt cx="12916245" cy="4361014"/>
          </a:xfrm>
        </p:grpSpPr>
        <p:sp>
          <p:nvSpPr>
            <p:cNvPr id="89" name="Google Shape;89;p13"/>
            <p:cNvSpPr/>
            <p:nvPr/>
          </p:nvSpPr>
          <p:spPr>
            <a:xfrm>
              <a:off x="0" y="0"/>
              <a:ext cx="9527587" cy="3077635"/>
            </a:xfrm>
            <a:custGeom>
              <a:avLst/>
              <a:gdLst/>
              <a:ahLst/>
              <a:cxnLst/>
              <a:rect l="l" t="t" r="r" b="b"/>
              <a:pathLst>
                <a:path w="9527587" h="3077635" extrusionOk="0">
                  <a:moveTo>
                    <a:pt x="0" y="0"/>
                  </a:moveTo>
                  <a:lnTo>
                    <a:pt x="9527587" y="0"/>
                  </a:lnTo>
                  <a:lnTo>
                    <a:pt x="9527587" y="3077635"/>
                  </a:lnTo>
                  <a:lnTo>
                    <a:pt x="0" y="307763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19BA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3"/>
            <p:cNvSpPr txBox="1"/>
            <p:nvPr/>
          </p:nvSpPr>
          <p:spPr>
            <a:xfrm>
              <a:off x="191245" y="-1283379"/>
              <a:ext cx="12725000" cy="29633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 b="1" dirty="0" smtClean="0">
                  <a:solidFill>
                    <a:schemeClr val="accent5">
                      <a:lumMod val="50000"/>
                    </a:schemeClr>
                  </a:solidFill>
                  <a:latin typeface="Montserrat SemiBold" panose="020B0604020202020204" charset="-52"/>
                  <a:ea typeface="Montserrat SemiBold"/>
                  <a:cs typeface="Montserrat SemiBold"/>
                  <a:sym typeface="Montserrat SemiBold"/>
                </a:rPr>
                <a:t>Сопровождаемое проживание инвалидов: проблемы правового регулирования и правоприменительной практики</a:t>
              </a:r>
            </a:p>
          </p:txBody>
        </p:sp>
      </p:grpSp>
      <p:sp>
        <p:nvSpPr>
          <p:cNvPr id="92" name="Google Shape;92;p13"/>
          <p:cNvSpPr txBox="1"/>
          <p:nvPr/>
        </p:nvSpPr>
        <p:spPr>
          <a:xfrm>
            <a:off x="914400" y="6089537"/>
            <a:ext cx="5913783" cy="574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Montserrat" panose="020B0604020202020204" charset="-52"/>
                <a:ea typeface="Montserrat"/>
                <a:cs typeface="Montserrat"/>
                <a:sym typeface="Montserrat"/>
              </a:rPr>
              <a:t>Заблоцкис Елена Юрьевна,</a:t>
            </a:r>
          </a:p>
          <a:p>
            <a:pPr marL="0" marR="0" lvl="0" indent="0" algn="l" rtl="0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Montserrat" panose="020B0604020202020204" charset="-52"/>
                <a:ea typeface="Montserrat"/>
                <a:cs typeface="Montserrat"/>
                <a:sym typeface="Montserrat"/>
              </a:rPr>
              <a:t>ю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Montserrat" panose="020B0604020202020204" charset="-52"/>
                <a:ea typeface="Montserrat"/>
                <a:cs typeface="Montserrat"/>
                <a:sym typeface="Montserrat"/>
              </a:rPr>
              <a:t>рист РБОО «Центр лечебной педагогики»</a:t>
            </a:r>
            <a:endParaRPr b="1" dirty="0">
              <a:solidFill>
                <a:schemeClr val="accent5">
                  <a:lumMod val="75000"/>
                </a:schemeClr>
              </a:solidFill>
              <a:latin typeface="Montserrat" panose="020B0604020202020204" charset="-52"/>
              <a:ea typeface="Montserrat"/>
              <a:cs typeface="Montserrat"/>
              <a:sym typeface="Montserrat"/>
            </a:endParaRPr>
          </a:p>
        </p:txBody>
      </p:sp>
      <p:sp>
        <p:nvSpPr>
          <p:cNvPr id="94" name="Google Shape;94;p13"/>
          <p:cNvSpPr/>
          <p:nvPr/>
        </p:nvSpPr>
        <p:spPr>
          <a:xfrm>
            <a:off x="914400" y="7960395"/>
            <a:ext cx="2956891" cy="481965"/>
          </a:xfrm>
          <a:custGeom>
            <a:avLst/>
            <a:gdLst/>
            <a:ahLst/>
            <a:cxnLst/>
            <a:rect l="l" t="t" r="r" b="b"/>
            <a:pathLst>
              <a:path w="3942521" h="642620" extrusionOk="0">
                <a:moveTo>
                  <a:pt x="0" y="0"/>
                </a:moveTo>
                <a:lnTo>
                  <a:pt x="3942521" y="0"/>
                </a:lnTo>
                <a:lnTo>
                  <a:pt x="3942521" y="642620"/>
                </a:lnTo>
                <a:lnTo>
                  <a:pt x="0" y="64262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19BA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3"/>
          <p:cNvSpPr txBox="1"/>
          <p:nvPr/>
        </p:nvSpPr>
        <p:spPr>
          <a:xfrm>
            <a:off x="1052533" y="8442360"/>
            <a:ext cx="2956891" cy="574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Montserrat" panose="020B0604020202020204" charset="-52"/>
                <a:ea typeface="Montserrat"/>
                <a:cs typeface="Montserrat"/>
                <a:sym typeface="Montserrat"/>
              </a:rPr>
              <a:t>Март 2025 года</a:t>
            </a:r>
            <a:endParaRPr dirty="0">
              <a:latin typeface="Montserrat" panose="020B0604020202020204" charset="-52"/>
              <a:ea typeface="Montserrat"/>
              <a:cs typeface="Montserrat"/>
              <a:sym typeface="Montserrat"/>
            </a:endParaRPr>
          </a:p>
        </p:txBody>
      </p:sp>
      <p:pic>
        <p:nvPicPr>
          <p:cNvPr id="97" name="Google Shape;97;p13" descr="Изображение выглядит как цветок, искусство&#10;&#10;Контент, сгенерированный ИИ, может содержать ошибки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22349" y="3661962"/>
            <a:ext cx="12165651" cy="85968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8"/>
          <p:cNvSpPr txBox="1"/>
          <p:nvPr/>
        </p:nvSpPr>
        <p:spPr>
          <a:xfrm>
            <a:off x="945833" y="1181100"/>
            <a:ext cx="11931900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019BAB"/>
                </a:solidFill>
                <a:latin typeface="Montserrat" panose="020B0604020202020204" charset="-52"/>
              </a:rPr>
              <a:t> </a:t>
            </a:r>
            <a:endParaRPr sz="4800" b="1" dirty="0">
              <a:solidFill>
                <a:srgbClr val="019BAB"/>
              </a:solidFill>
              <a:latin typeface="Montserrat" panose="020B0604020202020204" charset="-52"/>
              <a:sym typeface="Arial"/>
            </a:endParaRPr>
          </a:p>
        </p:txBody>
      </p:sp>
      <p:pic>
        <p:nvPicPr>
          <p:cNvPr id="181" name="Google Shape;181;p18" descr="Изображение выглядит как природа&#10;&#10;Контент, сгенерированный ИИ, может содержать ошибки."/>
          <p:cNvPicPr preferRelativeResize="0"/>
          <p:nvPr/>
        </p:nvPicPr>
        <p:blipFill rotWithShape="1">
          <a:blip r:embed="rId3">
            <a:alphaModFix/>
          </a:blip>
          <a:srcRect l="15278" t="28033" r="15212" b="32263"/>
          <a:stretch/>
        </p:blipFill>
        <p:spPr>
          <a:xfrm>
            <a:off x="467145" y="7213699"/>
            <a:ext cx="3201961" cy="1828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8" descr="Изображение выглядит как черный, темнота&#10;&#10;Контент, сгенерированный ИИ, может содержать ошибки."/>
          <p:cNvPicPr preferRelativeResize="0"/>
          <p:nvPr/>
        </p:nvPicPr>
        <p:blipFill rotWithShape="1">
          <a:blip r:embed="rId4">
            <a:alphaModFix/>
          </a:blip>
          <a:srcRect l="28551" r="52830"/>
          <a:stretch/>
        </p:blipFill>
        <p:spPr>
          <a:xfrm>
            <a:off x="1392967" y="8527508"/>
            <a:ext cx="675159" cy="3626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8" descr="Изображение выглядит как черный, темнота&#10;&#10;Контент, сгенерированный ИИ, может содержать ошибки."/>
          <p:cNvPicPr preferRelativeResize="0"/>
          <p:nvPr/>
        </p:nvPicPr>
        <p:blipFill rotWithShape="1">
          <a:blip r:embed="rId5">
            <a:alphaModFix/>
          </a:blip>
          <a:srcRect l="18081" t="43213" r="57094" b="31107"/>
          <a:stretch/>
        </p:blipFill>
        <p:spPr>
          <a:xfrm>
            <a:off x="978527" y="8888097"/>
            <a:ext cx="900210" cy="931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8" descr="Изображение выглядит как черный, темнота&#10;&#10;Контент, сгенерированный ИИ, может содержать ошибки."/>
          <p:cNvPicPr preferRelativeResize="0"/>
          <p:nvPr/>
        </p:nvPicPr>
        <p:blipFill rotWithShape="1">
          <a:blip r:embed="rId6">
            <a:alphaModFix/>
          </a:blip>
          <a:srcRect l="28547" t="7181" r="52834" b="70748"/>
          <a:stretch/>
        </p:blipFill>
        <p:spPr>
          <a:xfrm>
            <a:off x="1392967" y="8061949"/>
            <a:ext cx="675159" cy="800318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8"/>
          <p:cNvSpPr txBox="1"/>
          <p:nvPr/>
        </p:nvSpPr>
        <p:spPr>
          <a:xfrm>
            <a:off x="17145000" y="9029700"/>
            <a:ext cx="828025" cy="892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27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729" y="2096352"/>
            <a:ext cx="16100555" cy="6946316"/>
          </a:xfrm>
        </p:spPr>
        <p:txBody>
          <a:bodyPr>
            <a:normAutofit fontScale="92500" lnSpcReduction="10000"/>
          </a:bodyPr>
          <a:lstStyle/>
          <a:p>
            <a:pPr marL="114300" indent="0" algn="just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Порядок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оказания государственной услуги «Сопровождаемое проживание лиц, страдающих психическими расстройствами, в возрасте от 18 лет, признанных нуждающимися в предоставлении социального обслуживания» (Приказ Министерства социального развития </a:t>
            </a:r>
            <a:r>
              <a:rPr lang="ru-RU" sz="3900" b="1" dirty="0">
                <a:solidFill>
                  <a:schemeClr val="accent5">
                    <a:lumMod val="50000"/>
                  </a:schemeClr>
                </a:solidFill>
              </a:rPr>
              <a:t>Пермского края</a:t>
            </a:r>
            <a:r>
              <a:rPr lang="ru-RU" sz="39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от 16.12.2019 N СЭД-33-01-03-835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):</a:t>
            </a:r>
          </a:p>
          <a:p>
            <a:pPr marL="114300" indent="0" algn="just">
              <a:buNone/>
            </a:pP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114300" indent="0" algn="just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право на получение государственной услуги имеют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лица с интеллектуальными и (или) нарушениями психического здоровья, которые могут частично обслуживать себя, имеют элементарные навыки бытовой деятельности, общения и взаимодействия и способны ориентироваться в ближайшем пространстве, нуждающиеся в постоянной, периодической поддержке и присмотре и отвечающие следующим критериям»: возраст от 18 лет (включительно),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с высоким или средним уровнем адаптации и автономной активности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;  дееспособные (при наличии психического расстройства), а также лица, страдающие психическими расстройствами,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признанные в установленном законом порядке недееспособными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; имеющие ментальные и (или) психофизические нарушения, а также признанные инвалидами; с заболеванием: умственная отсталость (умеренная, легкая), аутизм, хромосомные нарушения, не имеющие поведенческих изменений (патологий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).»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pPr marL="114300" indent="0">
              <a:buNone/>
            </a:pP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114300" indent="0">
              <a:buNone/>
            </a:pP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pPr marL="114300" indent="0">
              <a:buNone/>
            </a:pPr>
            <a:endParaRPr lang="ru-RU" dirty="0"/>
          </a:p>
        </p:txBody>
      </p:sp>
      <p:sp>
        <p:nvSpPr>
          <p:cNvPr id="9" name="Google Shape;171;p18"/>
          <p:cNvSpPr txBox="1"/>
          <p:nvPr/>
        </p:nvSpPr>
        <p:spPr>
          <a:xfrm>
            <a:off x="945833" y="801568"/>
            <a:ext cx="11931900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90000"/>
              </a:lnSpc>
            </a:pPr>
            <a:r>
              <a:rPr lang="ru-RU" sz="4800" b="1" dirty="0" smtClean="0">
                <a:solidFill>
                  <a:srgbClr val="019BAB"/>
                </a:solidFill>
                <a:latin typeface="Montserrat" panose="020B0604020202020204" charset="-52"/>
              </a:rPr>
              <a:t> Право на СП</a:t>
            </a:r>
            <a:endParaRPr sz="4800" b="1" dirty="0">
              <a:solidFill>
                <a:srgbClr val="019BAB"/>
              </a:solidFill>
              <a:latin typeface="Montserrat" panose="020B0604020202020204" charset="-52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980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8"/>
          <p:cNvSpPr txBox="1"/>
          <p:nvPr/>
        </p:nvSpPr>
        <p:spPr>
          <a:xfrm>
            <a:off x="945833" y="1181100"/>
            <a:ext cx="11931900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019BAB"/>
                </a:solidFill>
                <a:latin typeface="Montserrat" panose="020B0604020202020204" charset="-52"/>
              </a:rPr>
              <a:t> </a:t>
            </a:r>
            <a:endParaRPr sz="4800" b="1" dirty="0">
              <a:solidFill>
                <a:srgbClr val="019BAB"/>
              </a:solidFill>
              <a:latin typeface="Montserrat" panose="020B0604020202020204" charset="-52"/>
              <a:sym typeface="Arial"/>
            </a:endParaRPr>
          </a:p>
        </p:txBody>
      </p:sp>
      <p:pic>
        <p:nvPicPr>
          <p:cNvPr id="181" name="Google Shape;181;p18" descr="Изображение выглядит как природа&#10;&#10;Контент, сгенерированный ИИ, может содержать ошибки."/>
          <p:cNvPicPr preferRelativeResize="0"/>
          <p:nvPr/>
        </p:nvPicPr>
        <p:blipFill rotWithShape="1">
          <a:blip r:embed="rId3">
            <a:alphaModFix/>
          </a:blip>
          <a:srcRect l="15278" t="28033" r="15212" b="32263"/>
          <a:stretch/>
        </p:blipFill>
        <p:spPr>
          <a:xfrm>
            <a:off x="467145" y="7213699"/>
            <a:ext cx="3201961" cy="1828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8" descr="Изображение выглядит как черный, темнота&#10;&#10;Контент, сгенерированный ИИ, может содержать ошибки."/>
          <p:cNvPicPr preferRelativeResize="0"/>
          <p:nvPr/>
        </p:nvPicPr>
        <p:blipFill rotWithShape="1">
          <a:blip r:embed="rId4">
            <a:alphaModFix/>
          </a:blip>
          <a:srcRect l="28551" r="52830"/>
          <a:stretch/>
        </p:blipFill>
        <p:spPr>
          <a:xfrm>
            <a:off x="1392967" y="8527508"/>
            <a:ext cx="675159" cy="3626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8" descr="Изображение выглядит как черный, темнота&#10;&#10;Контент, сгенерированный ИИ, может содержать ошибки."/>
          <p:cNvPicPr preferRelativeResize="0"/>
          <p:nvPr/>
        </p:nvPicPr>
        <p:blipFill rotWithShape="1">
          <a:blip r:embed="rId5">
            <a:alphaModFix/>
          </a:blip>
          <a:srcRect l="18081" t="43213" r="57094" b="31107"/>
          <a:stretch/>
        </p:blipFill>
        <p:spPr>
          <a:xfrm>
            <a:off x="978527" y="8888097"/>
            <a:ext cx="900210" cy="931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8" descr="Изображение выглядит как черный, темнота&#10;&#10;Контент, сгенерированный ИИ, может содержать ошибки."/>
          <p:cNvPicPr preferRelativeResize="0"/>
          <p:nvPr/>
        </p:nvPicPr>
        <p:blipFill rotWithShape="1">
          <a:blip r:embed="rId6">
            <a:alphaModFix/>
          </a:blip>
          <a:srcRect l="28547" t="7181" r="52834" b="70748"/>
          <a:stretch/>
        </p:blipFill>
        <p:spPr>
          <a:xfrm>
            <a:off x="1392967" y="8061949"/>
            <a:ext cx="675159" cy="800318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8"/>
          <p:cNvSpPr txBox="1"/>
          <p:nvPr/>
        </p:nvSpPr>
        <p:spPr>
          <a:xfrm>
            <a:off x="17145000" y="9029700"/>
            <a:ext cx="828025" cy="892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27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4444" y="1875281"/>
            <a:ext cx="16100555" cy="8047289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Методические рекомендации по сопровождаемому проживанию инвалидов, утвержденные Приказом Минтруда России от 25 февраля 2025 г. №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85:</a:t>
            </a:r>
          </a:p>
          <a:p>
            <a:pPr marL="114300" indent="0" algn="just">
              <a:buNone/>
            </a:pP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pPr marL="114300" indent="0" algn="just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Критериями не являются недееспособность или ограничение дееспособности инвалида» (п. 3 Методических рекомендаций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).</a:t>
            </a:r>
          </a:p>
          <a:p>
            <a:pPr marL="114300" indent="0" algn="just">
              <a:buNone/>
            </a:pP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114300" indent="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В целях обеспечения безопасности и качества жизни инвалидов, численность инвалидов со значительно выраженными нарушениями автономии и 2 или 3 степенью нарушений основных категорий жизнедеятельности инвалида по трем и более категориям … рекомендуется включать в группу не более одного человека, за исключением случаев, если это соответствует интересам инвалидов (организация СП членов семьи, родственников, инвалидов, состоящих в дружеских отношениях).» (п. 34 Методических рекомендаций).</a:t>
            </a:r>
          </a:p>
          <a:p>
            <a:pPr marL="114300" indent="0">
              <a:buNone/>
            </a:pP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114300" indent="0">
              <a:buNone/>
            </a:pP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pPr marL="114300" indent="0">
              <a:buNone/>
            </a:pPr>
            <a:endParaRPr lang="ru-RU" dirty="0"/>
          </a:p>
        </p:txBody>
      </p:sp>
      <p:sp>
        <p:nvSpPr>
          <p:cNvPr id="9" name="Google Shape;171;p18"/>
          <p:cNvSpPr txBox="1"/>
          <p:nvPr/>
        </p:nvSpPr>
        <p:spPr>
          <a:xfrm>
            <a:off x="945833" y="744925"/>
            <a:ext cx="11931900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019BAB"/>
                </a:solidFill>
                <a:latin typeface="Montserrat" panose="020B0604020202020204" charset="-52"/>
              </a:rPr>
              <a:t> Право на СП</a:t>
            </a:r>
            <a:endParaRPr sz="4800" b="1" dirty="0">
              <a:solidFill>
                <a:srgbClr val="019BAB"/>
              </a:solidFill>
              <a:latin typeface="Montserrat" panose="020B0604020202020204" charset="-52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66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7882" y="651156"/>
            <a:ext cx="15993036" cy="1143000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019BAB"/>
                </a:solidFill>
              </a:rPr>
              <a:t>Индивидуальный подход к организации СП</a:t>
            </a:r>
            <a:endParaRPr lang="ru-RU" b="1" dirty="0">
              <a:solidFill>
                <a:srgbClr val="019BAB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312894"/>
            <a:ext cx="17041906" cy="7440706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«Специалистам поставщиков услуг СП рекомендуется: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…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б) принимать решение о возможности предоставления услуг СП инвалиду;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в) при отсутствии подходящих инвалиду условий для организации СП или отсутствии свободных мест для организации СП с согласия инвалида принимать решение о постановке его на очередь для получения услуг СП у данного поставщика и направить в уполномоченную организацию для предоставления социального обслуживания в иной форме…» (п. 15 Методических рекомендаций).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 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«Поставщики услуг СП в целях оценки наличия подходящих условий для организации СП могут организовать подготовку инвалида к СП в форме собеседования, участия инвалида в социальной занятости и в мероприятиях, проводимых поставщиком услуг СП, а также в форме учебного СП или предоставления помощи в адаптации к условиям СП в течение адаптационного периода…» (п. 15 Методических рекомендаций).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 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«Поставщику услуг СП рекомендуется оценивать возможность обеспечения инвалиду комфортных и безопасных условий СП в индивидуальной или в групповой форме с учетом особенностей состояния здоровья инвалида и его предпочтений.» (п. 15 Методических рекомендаций).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2804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1"/>
          <p:cNvSpPr/>
          <p:nvPr/>
        </p:nvSpPr>
        <p:spPr>
          <a:xfrm>
            <a:off x="11488797" y="-3390900"/>
            <a:ext cx="6858000" cy="2895600"/>
          </a:xfrm>
          <a:prstGeom prst="rect">
            <a:avLst/>
          </a:prstGeom>
          <a:solidFill>
            <a:srgbClr val="019B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21"/>
          <p:cNvSpPr txBox="1"/>
          <p:nvPr/>
        </p:nvSpPr>
        <p:spPr>
          <a:xfrm>
            <a:off x="918287" y="842242"/>
            <a:ext cx="6358901" cy="1030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chemeClr val="dk1"/>
                </a:solidFill>
                <a:latin typeface="Montserrat" panose="020B0604020202020204" charset="-52"/>
              </a:rPr>
              <a:t>контакты</a:t>
            </a:r>
            <a:endParaRPr sz="4800" b="1" dirty="0">
              <a:solidFill>
                <a:schemeClr val="dk1"/>
              </a:solidFill>
              <a:latin typeface="Montserrat" panose="020B0604020202020204" charset="-52"/>
              <a:sym typeface="Arial"/>
            </a:endParaRPr>
          </a:p>
        </p:txBody>
      </p:sp>
      <p:sp>
        <p:nvSpPr>
          <p:cNvPr id="244" name="Google Shape;244;p21"/>
          <p:cNvSpPr txBox="1"/>
          <p:nvPr/>
        </p:nvSpPr>
        <p:spPr>
          <a:xfrm>
            <a:off x="17145000" y="9029700"/>
            <a:ext cx="828025" cy="892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27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" name="Google Shape;24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8288" y="6730833"/>
            <a:ext cx="609602" cy="60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520905" y="-2419007"/>
            <a:ext cx="889564" cy="889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354711" y="-2419007"/>
            <a:ext cx="889564" cy="889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18287" y="8292537"/>
            <a:ext cx="609601" cy="60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836597" y="-2419007"/>
            <a:ext cx="889564" cy="889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18287" y="3234552"/>
            <a:ext cx="609601" cy="609601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1"/>
          <p:cNvSpPr txBox="1"/>
          <p:nvPr/>
        </p:nvSpPr>
        <p:spPr>
          <a:xfrm>
            <a:off x="1985088" y="3234552"/>
            <a:ext cx="4072901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dk1"/>
                </a:solidFill>
                <a:latin typeface="Montserrat" panose="020B0604020202020204" charset="-52"/>
                <a:sym typeface="Arial"/>
              </a:rPr>
              <a:t>Заблоцкис Елена Юрьевна</a:t>
            </a:r>
            <a:endParaRPr sz="2400" b="1" dirty="0">
              <a:solidFill>
                <a:schemeClr val="dk1"/>
              </a:solidFill>
              <a:latin typeface="Montserrat" panose="020B0604020202020204" charset="-52"/>
              <a:sym typeface="Arial"/>
            </a:endParaRPr>
          </a:p>
        </p:txBody>
      </p:sp>
      <p:sp>
        <p:nvSpPr>
          <p:cNvPr id="252" name="Google Shape;252;p21"/>
          <p:cNvSpPr txBox="1"/>
          <p:nvPr/>
        </p:nvSpPr>
        <p:spPr>
          <a:xfrm>
            <a:off x="1985089" y="4789347"/>
            <a:ext cx="2895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Montserrat" panose="020B0604020202020204" charset="-52"/>
              </a:rPr>
              <a:t>ю</a:t>
            </a:r>
            <a:r>
              <a:rPr lang="ru-RU" sz="1800" dirty="0" smtClean="0">
                <a:solidFill>
                  <a:schemeClr val="dk1"/>
                </a:solidFill>
                <a:latin typeface="Montserrat" panose="020B0604020202020204" charset="-52"/>
              </a:rPr>
              <a:t>рисконсульт </a:t>
            </a:r>
            <a:endParaRPr sz="1800" dirty="0">
              <a:solidFill>
                <a:schemeClr val="dk1"/>
              </a:solidFill>
              <a:latin typeface="Montserrat" panose="020B0604020202020204" charset="-52"/>
              <a:sym typeface="Arial"/>
            </a:endParaRPr>
          </a:p>
        </p:txBody>
      </p:sp>
      <p:sp>
        <p:nvSpPr>
          <p:cNvPr id="253" name="Google Shape;253;p21"/>
          <p:cNvSpPr txBox="1"/>
          <p:nvPr/>
        </p:nvSpPr>
        <p:spPr>
          <a:xfrm>
            <a:off x="1985088" y="4196380"/>
            <a:ext cx="3733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Montserrat" panose="020B0604020202020204" charset="-52"/>
              </a:rPr>
              <a:t>+7</a:t>
            </a:r>
            <a:r>
              <a:rPr lang="en" sz="2000" dirty="0">
                <a:solidFill>
                  <a:schemeClr val="dk1"/>
                </a:solidFill>
                <a:latin typeface="Montserrat" panose="020B0604020202020204" charset="-52"/>
                <a:sym typeface="Arial"/>
              </a:rPr>
              <a:t> </a:t>
            </a:r>
            <a:r>
              <a:rPr lang="ru-RU" sz="2000" dirty="0" smtClean="0">
                <a:solidFill>
                  <a:schemeClr val="dk1"/>
                </a:solidFill>
                <a:latin typeface="Montserrat" panose="020B0604020202020204" charset="-52"/>
              </a:rPr>
              <a:t>499 131 06 83</a:t>
            </a:r>
            <a:endParaRPr dirty="0">
              <a:latin typeface="Montserrat" panose="020B0604020202020204" charset="-52"/>
            </a:endParaRPr>
          </a:p>
        </p:txBody>
      </p:sp>
      <p:sp>
        <p:nvSpPr>
          <p:cNvPr id="257" name="Google Shape;257;p21"/>
          <p:cNvSpPr txBox="1"/>
          <p:nvPr/>
        </p:nvSpPr>
        <p:spPr>
          <a:xfrm>
            <a:off x="1985089" y="6850979"/>
            <a:ext cx="28956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Montserrat" panose="020B0604020202020204" charset="-52"/>
                <a:hlinkClick r:id="rId9"/>
              </a:rPr>
              <a:t>https://ccp.org.ru</a:t>
            </a:r>
            <a:r>
              <a:rPr lang="en" sz="1800" dirty="0" smtClean="0">
                <a:solidFill>
                  <a:schemeClr val="dk1"/>
                </a:solidFill>
                <a:latin typeface="Montserrat" panose="020B0604020202020204" charset="-52"/>
                <a:hlinkClick r:id="rId9"/>
              </a:rPr>
              <a:t>/</a:t>
            </a:r>
            <a:endParaRPr lang="ru-RU" sz="1800" dirty="0" smtClean="0">
              <a:solidFill>
                <a:schemeClr val="dk1"/>
              </a:solidFill>
              <a:latin typeface="Montserrat" panose="020B0604020202020204" charset="-52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>
              <a:solidFill>
                <a:schemeClr val="dk1"/>
              </a:solidFill>
              <a:latin typeface="Montserrat" panose="020B0604020202020204" charset="-52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chemeClr val="dk1"/>
                </a:solidFill>
                <a:latin typeface="Montserrat" panose="020B0604020202020204" charset="-52"/>
              </a:rPr>
              <a:t>elenazab@ccp.org.ru</a:t>
            </a:r>
            <a:endParaRPr sz="1800" dirty="0">
              <a:solidFill>
                <a:schemeClr val="dk1"/>
              </a:solidFill>
              <a:latin typeface="Montserrat" panose="020B0604020202020204" charset="-52"/>
              <a:sym typeface="Arial"/>
            </a:endParaRPr>
          </a:p>
        </p:txBody>
      </p:sp>
      <p:sp>
        <p:nvSpPr>
          <p:cNvPr id="258" name="Google Shape;258;p21"/>
          <p:cNvSpPr txBox="1"/>
          <p:nvPr/>
        </p:nvSpPr>
        <p:spPr>
          <a:xfrm>
            <a:off x="1985088" y="8412699"/>
            <a:ext cx="5558700" cy="452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FF"/>
                </a:highlight>
                <a:latin typeface="Montserrat" panose="020B0604020202020204" charset="-52"/>
              </a:rPr>
              <a:t>г. Москва,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FF"/>
                </a:highlight>
                <a:latin typeface="Montserrat" panose="020B0604020202020204" charset="-52"/>
              </a:rPr>
              <a:t>ул. Строителей, д. 17Б</a:t>
            </a:r>
            <a:endParaRPr sz="1800" dirty="0">
              <a:solidFill>
                <a:schemeClr val="tx1">
                  <a:lumMod val="85000"/>
                  <a:lumOff val="15000"/>
                </a:schemeClr>
              </a:solidFill>
              <a:latin typeface="Montserrat" panose="020B0604020202020204" charset="-52"/>
              <a:sym typeface="Arial"/>
            </a:endParaRPr>
          </a:p>
        </p:txBody>
      </p:sp>
      <p:pic>
        <p:nvPicPr>
          <p:cNvPr id="259" name="Google Shape;259;p21" descr="Изображение выглядит как Графика&#10;&#10;Контент, сгенерированный ИИ, может содержать ошибки.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7698783" y="3402108"/>
            <a:ext cx="5492372" cy="54923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0" name="Google Shape;260;p21"/>
          <p:cNvGrpSpPr/>
          <p:nvPr/>
        </p:nvGrpSpPr>
        <p:grpSpPr>
          <a:xfrm>
            <a:off x="11071849" y="364430"/>
            <a:ext cx="7058798" cy="9999385"/>
            <a:chOff x="12406879" y="-301531"/>
            <a:chExt cx="7474690" cy="10588531"/>
          </a:xfrm>
        </p:grpSpPr>
        <p:pic>
          <p:nvPicPr>
            <p:cNvPr id="261" name="Google Shape;261;p21" descr="Изображение выглядит как природа&#10;&#10;Контент, сгенерированный ИИ, может содержать ошибки."/>
            <p:cNvPicPr preferRelativeResize="0"/>
            <p:nvPr/>
          </p:nvPicPr>
          <p:blipFill rotWithShape="1">
            <a:blip r:embed="rId11">
              <a:alphaModFix/>
            </a:blip>
            <a:srcRect l="15278" t="28033" r="15212" b="32263"/>
            <a:stretch/>
          </p:blipFill>
          <p:spPr>
            <a:xfrm>
              <a:off x="12406879" y="-301531"/>
              <a:ext cx="7474690" cy="42695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2" name="Google Shape;262;p21" descr="Изображение выглядит как черный, темнота&#10;&#10;Контент, сгенерированный ИИ, может содержать ошибки."/>
            <p:cNvPicPr preferRelativeResize="0"/>
            <p:nvPr/>
          </p:nvPicPr>
          <p:blipFill rotWithShape="1">
            <a:blip r:embed="rId12">
              <a:alphaModFix/>
            </a:blip>
            <a:srcRect l="28551" r="52830"/>
            <a:stretch/>
          </p:blipFill>
          <p:spPr>
            <a:xfrm>
              <a:off x="15316199" y="2601041"/>
              <a:ext cx="828025" cy="44474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3" name="Google Shape;263;p21" descr="Изображение выглядит как черный, темнота&#10;&#10;Контент, сгенерированный ИИ, может содержать ошибки."/>
            <p:cNvPicPr preferRelativeResize="0"/>
            <p:nvPr/>
          </p:nvPicPr>
          <p:blipFill rotWithShape="1">
            <a:blip r:embed="rId13">
              <a:alphaModFix/>
            </a:blip>
            <a:srcRect l="18081" t="43213" r="57094" b="31107"/>
            <a:stretch/>
          </p:blipFill>
          <p:spPr>
            <a:xfrm>
              <a:off x="14859000" y="5356773"/>
              <a:ext cx="1104032" cy="11420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4" name="Google Shape;264;p21" descr="Изображение выглядит как черный, темнота&#10;&#10;Контент, сгенерированный ИИ, может содержать ошибки."/>
            <p:cNvPicPr preferRelativeResize="0"/>
            <p:nvPr/>
          </p:nvPicPr>
          <p:blipFill rotWithShape="1">
            <a:blip r:embed="rId12">
              <a:alphaModFix/>
            </a:blip>
            <a:srcRect l="28551" r="52830"/>
            <a:stretch/>
          </p:blipFill>
          <p:spPr>
            <a:xfrm>
              <a:off x="15316200" y="5839541"/>
              <a:ext cx="828025" cy="44474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5" name="Google Shape;265;p21" descr="Изображение выглядит как черный, темнота&#10;&#10;Контент, сгенерированный ИИ, может содержать ошибки."/>
            <p:cNvPicPr preferRelativeResize="0"/>
            <p:nvPr/>
          </p:nvPicPr>
          <p:blipFill rotWithShape="1">
            <a:blip r:embed="rId14">
              <a:alphaModFix/>
            </a:blip>
            <a:srcRect l="28547" t="7181" r="52834" b="70748"/>
            <a:stretch/>
          </p:blipFill>
          <p:spPr>
            <a:xfrm>
              <a:off x="15316199" y="2019300"/>
              <a:ext cx="828025" cy="98152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9BAB"/>
        </a:solid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2"/>
          <p:cNvSpPr/>
          <p:nvPr/>
        </p:nvSpPr>
        <p:spPr>
          <a:xfrm>
            <a:off x="1028700" y="4350312"/>
            <a:ext cx="7145690" cy="2308226"/>
          </a:xfrm>
          <a:custGeom>
            <a:avLst/>
            <a:gdLst/>
            <a:ahLst/>
            <a:cxnLst/>
            <a:rect l="l" t="t" r="r" b="b"/>
            <a:pathLst>
              <a:path w="9527587" h="3077635" extrusionOk="0">
                <a:moveTo>
                  <a:pt x="0" y="0"/>
                </a:moveTo>
                <a:lnTo>
                  <a:pt x="9527587" y="0"/>
                </a:lnTo>
                <a:lnTo>
                  <a:pt x="9527587" y="3077635"/>
                </a:lnTo>
                <a:lnTo>
                  <a:pt x="0" y="3077635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22"/>
          <p:cNvSpPr txBox="1"/>
          <p:nvPr/>
        </p:nvSpPr>
        <p:spPr>
          <a:xfrm>
            <a:off x="9144000" y="4436037"/>
            <a:ext cx="7605486" cy="2222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b="1" dirty="0">
                <a:solidFill>
                  <a:schemeClr val="lt1"/>
                </a:solidFill>
                <a:latin typeface="Montserrat" panose="020B0604020202020204" charset="-52"/>
                <a:sym typeface="Arial"/>
              </a:rPr>
              <a:t>Спасибо </a:t>
            </a:r>
            <a:endParaRPr dirty="0">
              <a:latin typeface="Montserrat" panose="020B0604020202020204" charset="-5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b="1" dirty="0">
                <a:solidFill>
                  <a:schemeClr val="lt1"/>
                </a:solidFill>
                <a:latin typeface="Montserrat" panose="020B0604020202020204" charset="-52"/>
                <a:sym typeface="Arial"/>
              </a:rPr>
              <a:t>за внимание!</a:t>
            </a:r>
            <a:endParaRPr sz="8000" b="1" dirty="0">
              <a:solidFill>
                <a:schemeClr val="lt1"/>
              </a:solidFill>
              <a:latin typeface="Montserrat" panose="020B0604020202020204" charset="-52"/>
              <a:sym typeface="Arial"/>
            </a:endParaRPr>
          </a:p>
        </p:txBody>
      </p:sp>
      <p:sp>
        <p:nvSpPr>
          <p:cNvPr id="272" name="Google Shape;272;p22"/>
          <p:cNvSpPr txBox="1"/>
          <p:nvPr/>
        </p:nvSpPr>
        <p:spPr>
          <a:xfrm>
            <a:off x="3391842" y="9342596"/>
            <a:ext cx="5913783" cy="574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lt1"/>
                </a:solidFill>
                <a:latin typeface="Montserrat" panose="020B0604020202020204" charset="-52"/>
              </a:rPr>
              <a:t>имя</a:t>
            </a:r>
            <a:endParaRPr dirty="0">
              <a:latin typeface="Montserrat" panose="020B0604020202020204" charset="-52"/>
            </a:endParaRPr>
          </a:p>
        </p:txBody>
      </p:sp>
      <p:grpSp>
        <p:nvGrpSpPr>
          <p:cNvPr id="273" name="Google Shape;273;p22"/>
          <p:cNvGrpSpPr/>
          <p:nvPr/>
        </p:nvGrpSpPr>
        <p:grpSpPr>
          <a:xfrm>
            <a:off x="14091936" y="453866"/>
            <a:ext cx="3167364" cy="574834"/>
            <a:chOff x="0" y="-123825"/>
            <a:chExt cx="4223152" cy="766445"/>
          </a:xfrm>
        </p:grpSpPr>
        <p:sp>
          <p:nvSpPr>
            <p:cNvPr id="274" name="Google Shape;274;p22"/>
            <p:cNvSpPr/>
            <p:nvPr/>
          </p:nvSpPr>
          <p:spPr>
            <a:xfrm>
              <a:off x="0" y="0"/>
              <a:ext cx="4223152" cy="642620"/>
            </a:xfrm>
            <a:custGeom>
              <a:avLst/>
              <a:gdLst/>
              <a:ahLst/>
              <a:cxnLst/>
              <a:rect l="l" t="t" r="r" b="b"/>
              <a:pathLst>
                <a:path w="4223152" h="642620" extrusionOk="0">
                  <a:moveTo>
                    <a:pt x="0" y="0"/>
                  </a:moveTo>
                  <a:lnTo>
                    <a:pt x="4223152" y="0"/>
                  </a:lnTo>
                  <a:lnTo>
                    <a:pt x="4223152" y="642620"/>
                  </a:lnTo>
                  <a:lnTo>
                    <a:pt x="0" y="64262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22"/>
            <p:cNvSpPr txBox="1"/>
            <p:nvPr/>
          </p:nvSpPr>
          <p:spPr>
            <a:xfrm>
              <a:off x="0" y="-123825"/>
              <a:ext cx="4223152" cy="7664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0">
                <a:lnSpc>
                  <a:spcPct val="1399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chemeClr val="lt1"/>
                  </a:solidFill>
                  <a:latin typeface="Montserrat" panose="020B0604020202020204" charset="-52"/>
                </a:rPr>
                <a:t>мероприятие</a:t>
              </a:r>
              <a:endParaRPr dirty="0">
                <a:latin typeface="Montserrat" panose="020B0604020202020204" charset="-52"/>
              </a:endParaRPr>
            </a:p>
          </p:txBody>
        </p:sp>
      </p:grpSp>
      <p:sp>
        <p:nvSpPr>
          <p:cNvPr id="276" name="Google Shape;276;p22"/>
          <p:cNvSpPr/>
          <p:nvPr/>
        </p:nvSpPr>
        <p:spPr>
          <a:xfrm>
            <a:off x="1028700" y="9029700"/>
            <a:ext cx="2956891" cy="481965"/>
          </a:xfrm>
          <a:custGeom>
            <a:avLst/>
            <a:gdLst/>
            <a:ahLst/>
            <a:cxnLst/>
            <a:rect l="l" t="t" r="r" b="b"/>
            <a:pathLst>
              <a:path w="3942521" h="642620" extrusionOk="0">
                <a:moveTo>
                  <a:pt x="0" y="0"/>
                </a:moveTo>
                <a:lnTo>
                  <a:pt x="3942521" y="0"/>
                </a:lnTo>
                <a:lnTo>
                  <a:pt x="3942521" y="642620"/>
                </a:lnTo>
                <a:lnTo>
                  <a:pt x="0" y="64262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22"/>
          <p:cNvSpPr txBox="1"/>
          <p:nvPr/>
        </p:nvSpPr>
        <p:spPr>
          <a:xfrm>
            <a:off x="3391842" y="8936831"/>
            <a:ext cx="2956891" cy="574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lt1"/>
                </a:solidFill>
                <a:latin typeface="Montserrat" panose="020B0604020202020204" charset="-52"/>
              </a:rPr>
              <a:t>дата</a:t>
            </a:r>
            <a:endParaRPr dirty="0">
              <a:latin typeface="Montserrat" panose="020B0604020202020204" charset="-52"/>
            </a:endParaRPr>
          </a:p>
        </p:txBody>
      </p:sp>
      <p:grpSp>
        <p:nvGrpSpPr>
          <p:cNvPr id="278" name="Google Shape;278;p22"/>
          <p:cNvGrpSpPr/>
          <p:nvPr/>
        </p:nvGrpSpPr>
        <p:grpSpPr>
          <a:xfrm>
            <a:off x="0" y="1028700"/>
            <a:ext cx="6641550" cy="9311809"/>
            <a:chOff x="-1344948" y="1013291"/>
            <a:chExt cx="6641550" cy="9311809"/>
          </a:xfrm>
        </p:grpSpPr>
        <p:pic>
          <p:nvPicPr>
            <p:cNvPr id="279" name="Google Shape;279;p22" descr="Изображение выглядит как природа&#10;&#10;Контент, сгенерированный ИИ, может содержать ошибки."/>
            <p:cNvPicPr preferRelativeResize="0"/>
            <p:nvPr/>
          </p:nvPicPr>
          <p:blipFill rotWithShape="1">
            <a:blip r:embed="rId3">
              <a:alphaModFix/>
            </a:blip>
            <a:srcRect l="15278" t="28033" r="15212" b="32263"/>
            <a:stretch/>
          </p:blipFill>
          <p:spPr>
            <a:xfrm>
              <a:off x="-1344948" y="1013291"/>
              <a:ext cx="6641550" cy="37936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0" name="Google Shape;280;p22" descr="Изображение выглядит как луна, Астрономический объект, темнота, черный&#10;&#10;Контент, сгенерированный ИИ, может содержать ошибки."/>
            <p:cNvPicPr preferRelativeResize="0"/>
            <p:nvPr/>
          </p:nvPicPr>
          <p:blipFill rotWithShape="1">
            <a:blip r:embed="rId4">
              <a:alphaModFix/>
            </a:blip>
            <a:srcRect l="30825" t="11343" r="55449" b="74510"/>
            <a:stretch/>
          </p:blipFill>
          <p:spPr>
            <a:xfrm>
              <a:off x="1066140" y="3611853"/>
              <a:ext cx="838200" cy="8639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1" name="Google Shape;281;p22" descr="Изображение выглядит как Графика, черный, символ, логотип&#10;&#10;Контент, сгенерированный ИИ, может содержать ошибки."/>
            <p:cNvPicPr preferRelativeResize="0"/>
            <p:nvPr/>
          </p:nvPicPr>
          <p:blipFill rotWithShape="1">
            <a:blip r:embed="rId5">
              <a:alphaModFix/>
            </a:blip>
            <a:srcRect l="18442" t="45650" r="56067" b="28859"/>
            <a:stretch/>
          </p:blipFill>
          <p:spPr>
            <a:xfrm>
              <a:off x="271483" y="5847413"/>
              <a:ext cx="1556657" cy="15566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2" name="Google Shape;282;p22" descr="Изображение выглядит как черный, снимок экрана&#10;&#10;Контент, сгенерированный ИИ, может содержать ошибки."/>
            <p:cNvPicPr preferRelativeResize="0"/>
            <p:nvPr/>
          </p:nvPicPr>
          <p:blipFill rotWithShape="1">
            <a:blip r:embed="rId6">
              <a:alphaModFix/>
            </a:blip>
            <a:srcRect l="29901" r="53431"/>
            <a:stretch/>
          </p:blipFill>
          <p:spPr>
            <a:xfrm>
              <a:off x="1018195" y="4218216"/>
              <a:ext cx="1017814" cy="610688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3" name="Google Shape;283;p22"/>
          <p:cNvSpPr txBox="1"/>
          <p:nvPr/>
        </p:nvSpPr>
        <p:spPr>
          <a:xfrm>
            <a:off x="16959587" y="8824247"/>
            <a:ext cx="828025" cy="892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27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lt1"/>
                </a:solidFill>
                <a:latin typeface="Montserrat" panose="020B0604020202020204" charset="-52"/>
                <a:sym typeface="Arial"/>
              </a:rPr>
              <a:t>10</a:t>
            </a:r>
            <a:endParaRPr sz="2400" dirty="0">
              <a:solidFill>
                <a:schemeClr val="lt1"/>
              </a:solidFill>
              <a:latin typeface="Montserrat" panose="020B0604020202020204" charset="-52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16825913" y="9705975"/>
            <a:ext cx="1462088" cy="411957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841724" y="1683471"/>
            <a:ext cx="16768063" cy="59279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107000"/>
              </a:lnSpc>
              <a:buClrTx/>
              <a:buFontTx/>
              <a:buNone/>
              <a:defRPr/>
            </a:pPr>
            <a:r>
              <a:rPr lang="ru-RU" sz="3600" dirty="0" smtClean="0">
                <a:solidFill>
                  <a:srgbClr val="167292"/>
                </a:solidFill>
              </a:rPr>
              <a:t>   Статья </a:t>
            </a:r>
            <a:r>
              <a:rPr lang="ru-RU" sz="3600" dirty="0">
                <a:solidFill>
                  <a:srgbClr val="167292"/>
                </a:solidFill>
              </a:rPr>
              <a:t>9.1 ФЗ «О социальной защите инвалидов в РФ</a:t>
            </a:r>
            <a:r>
              <a:rPr lang="ru-RU" sz="3600" dirty="0" smtClean="0">
                <a:solidFill>
                  <a:srgbClr val="167292"/>
                </a:solidFill>
              </a:rPr>
              <a:t>» (с 01.09.2023 г) </a:t>
            </a:r>
            <a:r>
              <a:rPr lang="ru-RU" sz="3600" dirty="0" smtClean="0">
                <a:solidFill>
                  <a:srgbClr val="008AAD"/>
                </a:solidFill>
                <a:latin typeface="Golos Text"/>
                <a:cs typeface="Golos Text"/>
              </a:rPr>
              <a:t> </a:t>
            </a:r>
            <a:endParaRPr sz="2100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894556" y="3083391"/>
            <a:ext cx="16715232" cy="541686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Сопровождаемое проживание инвалидов – </a:t>
            </a:r>
          </a:p>
          <a:p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комплекс мер, направленных </a:t>
            </a:r>
          </a:p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на обеспечение проживания в домашних условиях </a:t>
            </a:r>
          </a:p>
          <a:p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инвалидов старше 18 лет, неспособных вести </a:t>
            </a:r>
          </a:p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самостоятельный образ жизни 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без помощи других лиц, </a:t>
            </a:r>
          </a:p>
          <a:p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а также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на повышение способности таких инвалидов к </a:t>
            </a:r>
          </a:p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самообслуживанию и удовлетворению основных </a:t>
            </a:r>
          </a:p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жизненных потребностей 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(осуществлению трудовой и </a:t>
            </a:r>
          </a:p>
          <a:p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иной деятельности, досугу и общению).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41725" y="607568"/>
            <a:ext cx="86608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19BAB"/>
                </a:solidFill>
              </a:rPr>
              <a:t>Понятие СП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137984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295115" y="9264852"/>
            <a:ext cx="312419" cy="29623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1800" spc="60" dirty="0">
                <a:solidFill>
                  <a:srgbClr val="D0CECE"/>
                </a:solidFill>
                <a:latin typeface="Tahoma"/>
                <a:cs typeface="Tahoma"/>
              </a:rPr>
              <a:t>20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77085" y="1339873"/>
            <a:ext cx="16667990" cy="1226618"/>
          </a:xfrm>
          <a:prstGeom prst="rect">
            <a:avLst/>
          </a:prstGeom>
          <a:solidFill>
            <a:srgbClr val="0084B4"/>
          </a:solidFill>
          <a:ln w="12192">
            <a:solidFill>
              <a:srgbClr val="0080AF"/>
            </a:solidFill>
          </a:ln>
        </p:spPr>
        <p:txBody>
          <a:bodyPr spcFirstLastPara="1" vert="horz" wrap="square" lIns="0" tIns="241935" rIns="0" bIns="0" rtlCol="0" anchor="ctr" anchorCtr="0">
            <a:spAutoFit/>
          </a:bodyPr>
          <a:lstStyle/>
          <a:p>
            <a:pPr>
              <a:spcBef>
                <a:spcPts val="1905"/>
              </a:spcBef>
            </a:pPr>
            <a:r>
              <a:rPr sz="4800" spc="203" dirty="0">
                <a:solidFill>
                  <a:srgbClr val="FFFFFF"/>
                </a:solidFill>
              </a:rPr>
              <a:t>Услуги</a:t>
            </a:r>
            <a:r>
              <a:rPr sz="4800" spc="-225" dirty="0">
                <a:solidFill>
                  <a:srgbClr val="FFFFFF"/>
                </a:solidFill>
              </a:rPr>
              <a:t> </a:t>
            </a:r>
            <a:r>
              <a:rPr sz="4800" spc="233" dirty="0">
                <a:solidFill>
                  <a:srgbClr val="FFFFFF"/>
                </a:solidFill>
              </a:rPr>
              <a:t>СП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76132" y="3285410"/>
            <a:ext cx="16826106" cy="7327327"/>
          </a:xfrm>
          <a:prstGeom prst="rect">
            <a:avLst/>
          </a:prstGeom>
        </p:spPr>
        <p:txBody>
          <a:bodyPr vert="horz" wrap="square" lIns="0" tIns="20003" rIns="0" bIns="0" rtlCol="0">
            <a:spAutoFit/>
          </a:bodyPr>
          <a:lstStyle/>
          <a:p>
            <a:pPr marL="19050" marR="7620">
              <a:spcBef>
                <a:spcPts val="158"/>
              </a:spcBef>
            </a:pPr>
            <a:r>
              <a:rPr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Сопровождаемое</a:t>
            </a:r>
            <a:r>
              <a:rPr sz="2800" spc="45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проживание</a:t>
            </a:r>
            <a:r>
              <a:rPr sz="2800" spc="53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инвалидов</a:t>
            </a:r>
            <a:r>
              <a:rPr sz="2800" spc="53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включает</a:t>
            </a:r>
            <a:r>
              <a:rPr sz="2800" spc="53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sz="2800" spc="6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себя</a:t>
            </a:r>
            <a:r>
              <a:rPr sz="2800" spc="6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sz="2800" spc="38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том</a:t>
            </a:r>
            <a:r>
              <a:rPr sz="2800" spc="38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числе</a:t>
            </a:r>
            <a:r>
              <a:rPr sz="2800" spc="53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(ст.</a:t>
            </a:r>
            <a:r>
              <a:rPr sz="2800" spc="45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9.1.</a:t>
            </a:r>
            <a:r>
              <a:rPr sz="2800" spc="23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ФЗ</a:t>
            </a:r>
            <a:r>
              <a:rPr sz="2800" spc="23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sz="2800" spc="68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spc="-15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социальной </a:t>
            </a:r>
            <a:r>
              <a:rPr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защите</a:t>
            </a:r>
            <a:r>
              <a:rPr sz="2800" spc="-83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инвалидов</a:t>
            </a:r>
            <a:r>
              <a:rPr sz="2800" spc="-3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sz="2800" spc="-75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spc="-3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РФ):</a:t>
            </a:r>
            <a:endParaRPr sz="280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9050" marR="11430" indent="712470">
              <a:buAutoNum type="arabicParenR"/>
              <a:tabLst>
                <a:tab pos="731520" algn="l"/>
                <a:tab pos="3057525" algn="l"/>
                <a:tab pos="4551998" algn="l"/>
                <a:tab pos="5151119" algn="l"/>
                <a:tab pos="7414260" algn="l"/>
                <a:tab pos="10327958" algn="l"/>
                <a:tab pos="12444413" algn="l"/>
                <a:tab pos="13020675" algn="l"/>
                <a:tab pos="15569565" algn="l"/>
              </a:tabLst>
            </a:pPr>
            <a:r>
              <a:rPr sz="2800" b="1" spc="-15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социальные</a:t>
            </a:r>
            <a:r>
              <a:rPr sz="28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sz="2800" b="1" spc="-15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услуги</a:t>
            </a:r>
            <a:r>
              <a:rPr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sz="2800" spc="-75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sz="2800" spc="-15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социальное</a:t>
            </a:r>
            <a:r>
              <a:rPr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sz="2800" spc="-15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сопровождение</a:t>
            </a:r>
            <a:r>
              <a:rPr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sz="2800" spc="-15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инвалидов</a:t>
            </a:r>
            <a:r>
              <a:rPr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sz="2800" spc="-75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sz="2800" spc="-15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соответствии</a:t>
            </a:r>
            <a:r>
              <a:rPr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sz="2800" spc="-75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законодательством</a:t>
            </a:r>
            <a:r>
              <a:rPr sz="2800" spc="-75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sz="2800" spc="-3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социальном</a:t>
            </a:r>
            <a:r>
              <a:rPr sz="2800" spc="-15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обслуживании;</a:t>
            </a:r>
            <a:endParaRPr sz="280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41973" indent="-522923">
              <a:buAutoNum type="arabicParenR"/>
              <a:tabLst>
                <a:tab pos="541973" algn="l"/>
                <a:tab pos="1844993" algn="l"/>
                <a:tab pos="2448878" algn="l"/>
                <a:tab pos="4924425" algn="l"/>
                <a:tab pos="5334000" algn="l"/>
                <a:tab pos="7448550" algn="l"/>
                <a:tab pos="9471660" algn="l"/>
                <a:tab pos="9856470" algn="l"/>
                <a:tab pos="10659426" algn="l"/>
                <a:tab pos="11788139" algn="l"/>
                <a:tab pos="14374178" algn="l"/>
              </a:tabLst>
            </a:pPr>
            <a:r>
              <a:rPr sz="2800" spc="-15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услуги</a:t>
            </a:r>
            <a:r>
              <a:rPr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sz="2800" spc="-38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</a:t>
            </a:r>
            <a:r>
              <a:rPr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sz="2800" spc="-15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реабилитации</a:t>
            </a:r>
            <a:r>
              <a:rPr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sz="2800" spc="-75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sz="2800" spc="-15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абилитации</a:t>
            </a:r>
            <a:r>
              <a:rPr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sz="2800" spc="-15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инвалидов,</a:t>
            </a:r>
            <a:r>
              <a:rPr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sz="2800" spc="-75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sz="2800" spc="-38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том</a:t>
            </a:r>
            <a:r>
              <a:rPr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sz="2800" spc="-15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числе</a:t>
            </a:r>
            <a:r>
              <a:rPr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sz="2800" spc="-15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формирование</a:t>
            </a:r>
            <a:r>
              <a:rPr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sz="2800" spc="-15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навыков</a:t>
            </a:r>
            <a:endParaRPr sz="280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9050"/>
            <a:r>
              <a:rPr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самообслуживания</a:t>
            </a:r>
            <a:r>
              <a:rPr sz="2800" spc="-68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sz="2800" spc="-75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иных</a:t>
            </a:r>
            <a:r>
              <a:rPr sz="2800" spc="-53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бытовых</a:t>
            </a:r>
            <a:r>
              <a:rPr sz="2800" spc="-75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spc="-15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навыков;</a:t>
            </a:r>
            <a:endParaRPr sz="280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9050" algn="just">
              <a:spcBef>
                <a:spcPts val="150"/>
              </a:spcBef>
            </a:pPr>
            <a:r>
              <a:rPr lang="ru-RU" sz="2800" spc="-15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3) услуги</a:t>
            </a:r>
            <a:r>
              <a:rPr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sz="2800" spc="-15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ассистента</a:t>
            </a:r>
            <a:r>
              <a:rPr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sz="2800" spc="-15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(помощника),</a:t>
            </a:r>
            <a:r>
              <a:rPr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sz="2800" spc="-15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оказывающего</a:t>
            </a:r>
            <a:r>
              <a:rPr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sz="2800" spc="-15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персональную</a:t>
            </a:r>
            <a:r>
              <a:rPr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sz="2800" spc="-15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помощь</a:t>
            </a:r>
            <a:r>
              <a:rPr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sz="2800" spc="-15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инвалидам</a:t>
            </a:r>
            <a:r>
              <a:rPr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sz="2800" spc="-75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sz="2800" spc="-15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передвижении,</a:t>
            </a:r>
            <a:r>
              <a:rPr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sz="2800" spc="-15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получении</a:t>
            </a:r>
            <a:r>
              <a:rPr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sz="2800" spc="-15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информации,</a:t>
            </a:r>
            <a:r>
              <a:rPr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sz="2800" spc="-15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ориентации</a:t>
            </a:r>
            <a:r>
              <a:rPr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sz="2800" spc="-75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sz="2800" spc="-15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коммуникации,</a:t>
            </a:r>
            <a:r>
              <a:rPr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sz="2800" spc="-75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ru-RU" sz="2800" spc="-75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том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9050" algn="just">
              <a:spcBef>
                <a:spcPts val="150"/>
              </a:spcBef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исле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</a:t>
            </a:r>
            <a:r>
              <a:rPr lang="ru-RU" sz="2800" spc="-38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получении</a:t>
            </a:r>
            <a:r>
              <a:rPr lang="ru-RU" sz="2800" spc="8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образования,</a:t>
            </a:r>
            <a:r>
              <a:rPr lang="ru-RU" sz="2800" spc="38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осуществлении</a:t>
            </a:r>
            <a:r>
              <a:rPr lang="ru-RU" sz="2800" spc="3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трудовой</a:t>
            </a:r>
            <a:r>
              <a:rPr lang="ru-RU" sz="2800" spc="15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деятельности</a:t>
            </a:r>
            <a:r>
              <a:rPr lang="ru-RU" sz="2800" spc="15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lang="ru-RU" sz="2800" spc="8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получении</a:t>
            </a:r>
            <a:r>
              <a:rPr lang="ru-RU" sz="2800" spc="15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социальных</a:t>
            </a:r>
            <a:r>
              <a:rPr lang="ru-RU" sz="2800" spc="3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spc="-15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услуг;</a:t>
            </a:r>
            <a:r>
              <a:rPr lang="ru-RU" sz="2800" spc="83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9050" marR="7620">
              <a:lnSpc>
                <a:spcPts val="3600"/>
              </a:lnSpc>
              <a:spcBef>
                <a:spcPts val="75"/>
              </a:spcBef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4)</a:t>
            </a:r>
            <a:r>
              <a:rPr lang="ru-RU" sz="2800" spc="503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</a:t>
            </a:r>
            <a:r>
              <a:rPr lang="ru-RU" sz="2800" spc="51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специальных</a:t>
            </a:r>
            <a:r>
              <a:rPr lang="ru-RU" sz="2800" spc="533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условий</a:t>
            </a:r>
            <a:r>
              <a:rPr lang="ru-RU" sz="2800" spc="51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</a:t>
            </a:r>
            <a:r>
              <a:rPr lang="ru-RU" sz="2800" spc="518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получения</a:t>
            </a:r>
            <a:r>
              <a:rPr lang="ru-RU" sz="2800" spc="518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инвалидами</a:t>
            </a:r>
            <a:r>
              <a:rPr lang="ru-RU" sz="2800" spc="525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образования</a:t>
            </a:r>
            <a:r>
              <a:rPr lang="ru-RU" sz="2800" spc="518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ru-RU" sz="2800" spc="518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соответствии</a:t>
            </a:r>
            <a:r>
              <a:rPr lang="ru-RU" sz="2800" spc="503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spc="-75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sz="2800" spc="-75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аконодательством</a:t>
            </a:r>
            <a:r>
              <a:rPr lang="ru-RU" sz="2800" spc="-68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</a:t>
            </a:r>
            <a:r>
              <a:rPr lang="ru-RU" sz="2800" spc="-53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spc="-15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образовании</a:t>
            </a:r>
            <a:r>
              <a:rPr lang="ru-RU" sz="2800" spc="-15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19050" marR="7620">
              <a:lnSpc>
                <a:spcPts val="3600"/>
              </a:lnSpc>
              <a:spcBef>
                <a:spcPts val="75"/>
              </a:spcBef>
            </a:pPr>
            <a:endParaRPr lang="ru-RU" sz="2400" spc="-15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0">
              <a:buNone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19050" marR="7620">
              <a:lnSpc>
                <a:spcPts val="3600"/>
              </a:lnSpc>
              <a:spcBef>
                <a:spcPts val="75"/>
              </a:spcBef>
            </a:pPr>
            <a:endParaRPr lang="ru-RU" sz="240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9050" marR="7620" indent="612458">
              <a:spcBef>
                <a:spcPts val="8"/>
              </a:spcBef>
              <a:buAutoNum type="arabicParenR" startAt="3"/>
              <a:tabLst>
                <a:tab pos="631508" algn="l"/>
                <a:tab pos="2021205" algn="l"/>
                <a:tab pos="2743200" algn="l"/>
                <a:tab pos="4071938" algn="l"/>
                <a:tab pos="4762500" algn="l"/>
                <a:tab pos="6598920" algn="l"/>
                <a:tab pos="7190423" algn="l"/>
                <a:tab pos="9291638" algn="l"/>
                <a:tab pos="9368790" algn="l"/>
                <a:tab pos="9842183" algn="l"/>
                <a:tab pos="11923395" algn="l"/>
                <a:tab pos="12632055" algn="l"/>
                <a:tab pos="13082588" algn="l"/>
                <a:tab pos="13512165" algn="l"/>
                <a:tab pos="13948410" algn="l"/>
                <a:tab pos="15141893" algn="l"/>
                <a:tab pos="15562898" algn="l"/>
              </a:tabLst>
            </a:pPr>
            <a:endParaRPr sz="2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228600"/>
            <a:ext cx="74295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00"/>
          </a:p>
        </p:txBody>
      </p:sp>
    </p:spTree>
    <p:extLst>
      <p:ext uri="{BB962C8B-B14F-4D97-AF65-F5344CB8AC3E}">
        <p14:creationId xmlns:p14="http://schemas.microsoft.com/office/powerpoint/2010/main" val="2187915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375" y="848379"/>
            <a:ext cx="15017284" cy="1143000"/>
          </a:xfrm>
        </p:spPr>
        <p:txBody>
          <a:bodyPr>
            <a:noAutofit/>
          </a:bodyPr>
          <a:lstStyle/>
          <a:p>
            <a:pPr algn="l"/>
            <a:r>
              <a:rPr lang="ru-RU" sz="4800" b="1" dirty="0" smtClean="0">
                <a:solidFill>
                  <a:srgbClr val="019BAB"/>
                </a:solidFill>
              </a:rPr>
              <a:t> Понятие СП</a:t>
            </a:r>
            <a:endParaRPr lang="ru-RU" sz="4800" b="1" dirty="0">
              <a:solidFill>
                <a:srgbClr val="019BAB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87876" y="2330824"/>
            <a:ext cx="16762022" cy="692075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400" b="1" dirty="0">
                <a:solidFill>
                  <a:schemeClr val="accent5">
                    <a:lumMod val="50000"/>
                  </a:schemeClr>
                </a:solidFill>
              </a:rPr>
              <a:t>Концепция</a:t>
            </a:r>
            <a:r>
              <a:rPr lang="ru-RU" sz="3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400" b="1" dirty="0">
                <a:solidFill>
                  <a:schemeClr val="accent5">
                    <a:lumMod val="50000"/>
                  </a:schemeClr>
                </a:solidFill>
              </a:rPr>
              <a:t>развития в Российской Федерации системы комплексной реабилитации и абилитации инвалидов</a:t>
            </a:r>
            <a:r>
              <a:rPr lang="ru-RU" sz="34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2600" dirty="0">
                <a:solidFill>
                  <a:schemeClr val="accent5">
                    <a:lumMod val="50000"/>
                  </a:schemeClr>
                </a:solidFill>
              </a:rPr>
              <a:t>в том числе детей-инвалидов, на период до 2025 года (раздел VII. Особенности организации комплексной реабилитации и абилитации, социализации и жизнеустройства ментальных </a:t>
            </a:r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</a:rPr>
              <a:t>инвалидов, </a:t>
            </a:r>
            <a:r>
              <a:rPr lang="ru-RU" sz="2600" dirty="0">
                <a:solidFill>
                  <a:schemeClr val="accent5">
                    <a:lumMod val="50000"/>
                  </a:schemeClr>
                </a:solidFill>
              </a:rPr>
              <a:t>Распоряжение Правительства РФ от 18.12.2021 </a:t>
            </a:r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</a:rPr>
              <a:t>№ </a:t>
            </a:r>
            <a:r>
              <a:rPr lang="ru-RU" sz="2600" dirty="0">
                <a:solidFill>
                  <a:schemeClr val="accent5">
                    <a:lumMod val="50000"/>
                  </a:schemeClr>
                </a:solidFill>
              </a:rPr>
              <a:t>3711-р</a:t>
            </a:r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</a:rPr>
              <a:t>): </a:t>
            </a:r>
          </a:p>
          <a:p>
            <a:pPr marL="0" indent="0">
              <a:buNone/>
            </a:pPr>
            <a:endParaRPr lang="ru-RU" sz="2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114300" indent="0">
              <a:lnSpc>
                <a:spcPct val="120000"/>
              </a:lnSpc>
              <a:buNone/>
            </a:pPr>
            <a:r>
              <a:rPr lang="ru-RU" sz="3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400" dirty="0" smtClean="0">
                <a:solidFill>
                  <a:schemeClr val="accent5">
                    <a:lumMod val="50000"/>
                  </a:schemeClr>
                </a:solidFill>
              </a:rPr>
              <a:t>- … </a:t>
            </a:r>
            <a:r>
              <a:rPr lang="ru-RU" sz="3400" b="1" dirty="0" smtClean="0">
                <a:solidFill>
                  <a:schemeClr val="accent5">
                    <a:lumMod val="50000"/>
                  </a:schemeClr>
                </a:solidFill>
              </a:rPr>
              <a:t>обеспечивать </a:t>
            </a:r>
            <a:r>
              <a:rPr lang="ru-RU" sz="3400" b="1" dirty="0">
                <a:solidFill>
                  <a:schemeClr val="accent5">
                    <a:lumMod val="50000"/>
                  </a:schemeClr>
                </a:solidFill>
              </a:rPr>
              <a:t>право инвалидов выбирать место проживания без </a:t>
            </a:r>
            <a:r>
              <a:rPr lang="ru-RU" sz="3400" b="1" dirty="0" smtClean="0">
                <a:solidFill>
                  <a:schemeClr val="accent5">
                    <a:lumMod val="50000"/>
                  </a:schemeClr>
                </a:solidFill>
              </a:rPr>
              <a:t>дискриминации</a:t>
            </a:r>
            <a:r>
              <a:rPr lang="ru-RU" sz="3400" dirty="0">
                <a:solidFill>
                  <a:schemeClr val="accent5">
                    <a:lumMod val="50000"/>
                  </a:schemeClr>
                </a:solidFill>
              </a:rPr>
              <a:t>, включая право проживать в домашних условиях при наличии такой </a:t>
            </a:r>
            <a:r>
              <a:rPr lang="ru-RU" sz="3400" dirty="0" smtClean="0">
                <a:solidFill>
                  <a:schemeClr val="accent5">
                    <a:lumMod val="50000"/>
                  </a:schemeClr>
                </a:solidFill>
              </a:rPr>
              <a:t>возможности;</a:t>
            </a:r>
            <a:endParaRPr lang="ru-RU" sz="34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3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400" dirty="0" smtClean="0">
                <a:solidFill>
                  <a:schemeClr val="accent5">
                    <a:lumMod val="50000"/>
                  </a:schemeClr>
                </a:solidFill>
              </a:rPr>
              <a:t>  - … сопровождение должно </a:t>
            </a:r>
            <a:r>
              <a:rPr lang="ru-RU" sz="3400" dirty="0">
                <a:solidFill>
                  <a:schemeClr val="accent5">
                    <a:lumMod val="50000"/>
                  </a:schemeClr>
                </a:solidFill>
              </a:rPr>
              <a:t>предоставляться независимо от места их проживания - дома, в малой группе в квартире или жилом доме в обычной городской или сельской среде (сопровождаемое проживание малыми группами</a:t>
            </a:r>
            <a:r>
              <a:rPr lang="ru-RU" sz="3400" dirty="0" smtClean="0">
                <a:solidFill>
                  <a:schemeClr val="accent5">
                    <a:lumMod val="50000"/>
                  </a:schemeClr>
                </a:solidFill>
              </a:rPr>
              <a:t>);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400" dirty="0" smtClean="0">
                <a:solidFill>
                  <a:schemeClr val="accent5">
                    <a:lumMod val="50000"/>
                  </a:schemeClr>
                </a:solidFill>
              </a:rPr>
              <a:t>  - …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закрепление и внедрение социальных услуг по сопровождению проживания ментальных инвалидов дома и в малой группе в квартире или жилом доме в обычной городской или сельской 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среде.</a:t>
            </a:r>
            <a:endParaRPr lang="ru-RU" sz="3400" dirty="0">
              <a:solidFill>
                <a:schemeClr val="accent5">
                  <a:lumMod val="50000"/>
                </a:schemeClr>
              </a:solidFill>
            </a:endParaRPr>
          </a:p>
          <a:p>
            <a:pPr marL="114300" indent="0">
              <a:lnSpc>
                <a:spcPct val="120000"/>
              </a:lnSpc>
              <a:buNone/>
            </a:pPr>
            <a:endParaRPr lang="ru-RU" sz="3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3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3600" dirty="0">
              <a:solidFill>
                <a:srgbClr val="002060"/>
              </a:solidFill>
            </a:endParaRPr>
          </a:p>
          <a:p>
            <a:endParaRPr lang="ru-RU" sz="3600" dirty="0">
              <a:solidFill>
                <a:srgbClr val="002060"/>
              </a:solidFill>
            </a:endParaRPr>
          </a:p>
          <a:p>
            <a:endParaRPr lang="ru-RU" sz="4200" dirty="0"/>
          </a:p>
        </p:txBody>
      </p:sp>
    </p:spTree>
    <p:extLst>
      <p:ext uri="{BB962C8B-B14F-4D97-AF65-F5344CB8AC3E}">
        <p14:creationId xmlns:p14="http://schemas.microsoft.com/office/powerpoint/2010/main" val="3292138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8"/>
          <p:cNvSpPr txBox="1"/>
          <p:nvPr/>
        </p:nvSpPr>
        <p:spPr>
          <a:xfrm>
            <a:off x="467145" y="1511757"/>
            <a:ext cx="17103678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90000"/>
              </a:lnSpc>
            </a:pPr>
            <a:r>
              <a:rPr lang="ru-RU" sz="4800" b="1" dirty="0" smtClean="0">
                <a:solidFill>
                  <a:srgbClr val="019BAB"/>
                </a:solidFill>
                <a:latin typeface="Montserrat" panose="020B0604020202020204" charset="-52"/>
              </a:rPr>
              <a:t>  </a:t>
            </a:r>
            <a:r>
              <a:rPr lang="ru-RU" sz="4800" b="1" dirty="0">
                <a:solidFill>
                  <a:srgbClr val="019BAB"/>
                </a:solidFill>
              </a:rPr>
              <a:t> Понятие СП</a:t>
            </a:r>
            <a:endParaRPr sz="4800" b="1" dirty="0">
              <a:solidFill>
                <a:srgbClr val="019BAB"/>
              </a:solidFill>
              <a:latin typeface="Montserrat" panose="020B0604020202020204" charset="-52"/>
              <a:sym typeface="Arial"/>
            </a:endParaRPr>
          </a:p>
        </p:txBody>
      </p:sp>
      <p:pic>
        <p:nvPicPr>
          <p:cNvPr id="181" name="Google Shape;181;p18" descr="Изображение выглядит как природа&#10;&#10;Контент, сгенерированный ИИ, может содержать ошибки."/>
          <p:cNvPicPr preferRelativeResize="0"/>
          <p:nvPr/>
        </p:nvPicPr>
        <p:blipFill rotWithShape="1">
          <a:blip r:embed="rId3">
            <a:alphaModFix/>
          </a:blip>
          <a:srcRect l="15278" t="28033" r="15212" b="32263"/>
          <a:stretch/>
        </p:blipFill>
        <p:spPr>
          <a:xfrm>
            <a:off x="467145" y="7213699"/>
            <a:ext cx="3201961" cy="1828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8" descr="Изображение выглядит как черный, темнота&#10;&#10;Контент, сгенерированный ИИ, может содержать ошибки."/>
          <p:cNvPicPr preferRelativeResize="0"/>
          <p:nvPr/>
        </p:nvPicPr>
        <p:blipFill rotWithShape="1">
          <a:blip r:embed="rId4">
            <a:alphaModFix/>
          </a:blip>
          <a:srcRect l="28551" r="52830"/>
          <a:stretch/>
        </p:blipFill>
        <p:spPr>
          <a:xfrm>
            <a:off x="1392967" y="8527508"/>
            <a:ext cx="675159" cy="3626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8" descr="Изображение выглядит как черный, темнота&#10;&#10;Контент, сгенерированный ИИ, может содержать ошибки."/>
          <p:cNvPicPr preferRelativeResize="0"/>
          <p:nvPr/>
        </p:nvPicPr>
        <p:blipFill rotWithShape="1">
          <a:blip r:embed="rId5">
            <a:alphaModFix/>
          </a:blip>
          <a:srcRect l="18081" t="43213" r="57094" b="31107"/>
          <a:stretch/>
        </p:blipFill>
        <p:spPr>
          <a:xfrm>
            <a:off x="978527" y="8888097"/>
            <a:ext cx="900210" cy="931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8" descr="Изображение выглядит как черный, темнота&#10;&#10;Контент, сгенерированный ИИ, может содержать ошибки."/>
          <p:cNvPicPr preferRelativeResize="0"/>
          <p:nvPr/>
        </p:nvPicPr>
        <p:blipFill rotWithShape="1">
          <a:blip r:embed="rId6">
            <a:alphaModFix/>
          </a:blip>
          <a:srcRect l="28547" t="7181" r="52834" b="70748"/>
          <a:stretch/>
        </p:blipFill>
        <p:spPr>
          <a:xfrm>
            <a:off x="1392967" y="8061949"/>
            <a:ext cx="675159" cy="800318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8"/>
          <p:cNvSpPr txBox="1"/>
          <p:nvPr/>
        </p:nvSpPr>
        <p:spPr>
          <a:xfrm>
            <a:off x="17145000" y="9029700"/>
            <a:ext cx="828025" cy="892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27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5388" y="2759313"/>
            <a:ext cx="17113624" cy="7163257"/>
          </a:xfrm>
        </p:spPr>
        <p:txBody>
          <a:bodyPr>
            <a:normAutofit fontScale="85000" lnSpcReduction="10000"/>
          </a:bodyPr>
          <a:lstStyle/>
          <a:p>
            <a:pPr marL="114300" indent="0">
              <a:lnSpc>
                <a:spcPct val="120000"/>
              </a:lnSpc>
              <a:buNone/>
            </a:pPr>
            <a:r>
              <a:rPr lang="ru-RU" sz="46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4600" b="1" dirty="0">
                <a:solidFill>
                  <a:schemeClr val="accent5">
                    <a:lumMod val="50000"/>
                  </a:schemeClr>
                </a:solidFill>
              </a:rPr>
              <a:t>Методические рекомендации по СП </a:t>
            </a:r>
            <a:r>
              <a:rPr lang="ru-RU" sz="4600" b="1" dirty="0" smtClean="0">
                <a:solidFill>
                  <a:schemeClr val="accent5">
                    <a:lumMod val="50000"/>
                  </a:schemeClr>
                </a:solidFill>
              </a:rPr>
              <a:t>(утв. приказом </a:t>
            </a:r>
            <a:r>
              <a:rPr lang="ru-RU" sz="4600" b="1" dirty="0">
                <a:solidFill>
                  <a:schemeClr val="accent5">
                    <a:lumMod val="50000"/>
                  </a:schemeClr>
                </a:solidFill>
              </a:rPr>
              <a:t>Минтруда России от 25.02.2025 г. № 85):</a:t>
            </a:r>
          </a:p>
          <a:p>
            <a:pPr>
              <a:lnSpc>
                <a:spcPct val="120000"/>
              </a:lnSpc>
            </a:pPr>
            <a:r>
              <a:rPr lang="ru-RU" sz="4600" dirty="0" smtClean="0">
                <a:solidFill>
                  <a:schemeClr val="accent5">
                    <a:lumMod val="50000"/>
                  </a:schemeClr>
                </a:solidFill>
              </a:rPr>
              <a:t>в </a:t>
            </a:r>
            <a:r>
              <a:rPr lang="ru-RU" sz="4600" dirty="0">
                <a:solidFill>
                  <a:schemeClr val="accent5">
                    <a:lumMod val="50000"/>
                  </a:schemeClr>
                </a:solidFill>
              </a:rPr>
              <a:t>рамках СП рекомендуется предоставлять: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4600" b="1" dirty="0">
                <a:solidFill>
                  <a:schemeClr val="accent5">
                    <a:lumMod val="50000"/>
                  </a:schemeClr>
                </a:solidFill>
              </a:rPr>
              <a:t>социальные услуги на дому, обеспечивающие проживание </a:t>
            </a:r>
            <a:r>
              <a:rPr lang="ru-RU" sz="4600" b="1" dirty="0" smtClean="0">
                <a:solidFill>
                  <a:schemeClr val="accent5">
                    <a:lumMod val="50000"/>
                  </a:schemeClr>
                </a:solidFill>
              </a:rPr>
              <a:t>дома</a:t>
            </a:r>
            <a:r>
              <a:rPr lang="ru-RU" sz="4600" dirty="0" smtClean="0">
                <a:solidFill>
                  <a:schemeClr val="accent5">
                    <a:lumMod val="50000"/>
                  </a:schemeClr>
                </a:solidFill>
              </a:rPr>
              <a:t>;</a:t>
            </a:r>
            <a:endParaRPr lang="ru-RU" sz="4600" dirty="0">
              <a:solidFill>
                <a:schemeClr val="accent5">
                  <a:lumMod val="50000"/>
                </a:schemeClr>
              </a:solidFill>
            </a:endParaRPr>
          </a:p>
          <a:p>
            <a:pPr marL="114300" indent="0">
              <a:buNone/>
            </a:pPr>
            <a:endParaRPr lang="ru-RU" sz="46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4600" dirty="0" smtClean="0">
                <a:solidFill>
                  <a:schemeClr val="accent5">
                    <a:lumMod val="50000"/>
                  </a:schemeClr>
                </a:solidFill>
              </a:rPr>
              <a:t>квартира </a:t>
            </a:r>
            <a:r>
              <a:rPr lang="ru-RU" sz="4600" dirty="0">
                <a:solidFill>
                  <a:schemeClr val="accent5">
                    <a:lumMod val="50000"/>
                  </a:schemeClr>
                </a:solidFill>
              </a:rPr>
              <a:t>для целей сопровождаемого проживания может располагаться в </a:t>
            </a:r>
          </a:p>
          <a:p>
            <a:pPr marL="114300" indent="0">
              <a:buNone/>
            </a:pPr>
            <a:r>
              <a:rPr lang="ru-RU" sz="4600" dirty="0" smtClean="0">
                <a:solidFill>
                  <a:schemeClr val="accent5">
                    <a:lumMod val="50000"/>
                  </a:schemeClr>
                </a:solidFill>
              </a:rPr>
              <a:t>многоквартирном </a:t>
            </a:r>
            <a:r>
              <a:rPr lang="ru-RU" sz="4600" dirty="0">
                <a:solidFill>
                  <a:schemeClr val="accent5">
                    <a:lumMod val="50000"/>
                  </a:schemeClr>
                </a:solidFill>
              </a:rPr>
              <a:t>или одноквартирном жилом </a:t>
            </a:r>
            <a:r>
              <a:rPr lang="ru-RU" sz="4600" dirty="0" smtClean="0">
                <a:solidFill>
                  <a:schemeClr val="accent5">
                    <a:lumMod val="50000"/>
                  </a:schemeClr>
                </a:solidFill>
              </a:rPr>
              <a:t>доме. </a:t>
            </a:r>
            <a:endParaRPr lang="ru-RU" sz="4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114300" indent="0">
              <a:buNone/>
            </a:pPr>
            <a:endParaRPr lang="ru-RU" sz="3800" dirty="0">
              <a:solidFill>
                <a:schemeClr val="accent5">
                  <a:lumMod val="50000"/>
                </a:schemeClr>
              </a:solidFill>
            </a:endParaRPr>
          </a:p>
          <a:p>
            <a:pPr marL="114300" indent="0">
              <a:buNone/>
            </a:pPr>
            <a:r>
              <a:rPr lang="ru-RU" sz="3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3800" dirty="0">
              <a:solidFill>
                <a:schemeClr val="accent5">
                  <a:lumMod val="50000"/>
                </a:schemeClr>
              </a:solidFill>
            </a:endParaRPr>
          </a:p>
          <a:p>
            <a:pPr marL="114300" indent="0">
              <a:buNone/>
            </a:pPr>
            <a:r>
              <a:rPr lang="ru-RU" sz="3800" b="1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  Учебное </a:t>
            </a:r>
            <a:r>
              <a:rPr lang="ru-RU" sz="3800" b="1" dirty="0">
                <a:solidFill>
                  <a:schemeClr val="accent5">
                    <a:lumMod val="50000"/>
                  </a:schemeClr>
                </a:solidFill>
              </a:rPr>
              <a:t>сопровождаемое проживание </a:t>
            </a:r>
            <a:r>
              <a:rPr lang="ru-RU" sz="3800" dirty="0">
                <a:solidFill>
                  <a:schemeClr val="accent5">
                    <a:lumMod val="50000"/>
                  </a:schemeClr>
                </a:solidFill>
              </a:rPr>
              <a:t>может быть организовано как </a:t>
            </a:r>
            <a:r>
              <a:rPr lang="ru-RU" sz="3800" dirty="0" smtClean="0">
                <a:solidFill>
                  <a:schemeClr val="accent5">
                    <a:lumMod val="50000"/>
                  </a:schemeClr>
                </a:solidFill>
              </a:rPr>
              <a:t>в </a:t>
            </a:r>
            <a:r>
              <a:rPr lang="ru-RU" sz="3800" b="1" dirty="0">
                <a:solidFill>
                  <a:schemeClr val="accent5">
                    <a:lumMod val="50000"/>
                  </a:schemeClr>
                </a:solidFill>
              </a:rPr>
              <a:t>учебных (тренировочных) квартирах </a:t>
            </a:r>
            <a:r>
              <a:rPr lang="ru-RU" sz="3800" dirty="0">
                <a:solidFill>
                  <a:schemeClr val="accent5">
                    <a:lumMod val="50000"/>
                  </a:schemeClr>
                </a:solidFill>
              </a:rPr>
              <a:t>в жилых помещениях жилищного фонда, </a:t>
            </a:r>
            <a:r>
              <a:rPr lang="ru-RU" sz="3800" dirty="0" smtClean="0">
                <a:solidFill>
                  <a:schemeClr val="accent5">
                    <a:lumMod val="50000"/>
                  </a:schemeClr>
                </a:solidFill>
              </a:rPr>
              <a:t>так </a:t>
            </a:r>
            <a:r>
              <a:rPr lang="ru-RU" sz="3800" dirty="0">
                <a:solidFill>
                  <a:schemeClr val="accent5">
                    <a:lumMod val="50000"/>
                  </a:schemeClr>
                </a:solidFill>
              </a:rPr>
              <a:t>и в </a:t>
            </a:r>
            <a:r>
              <a:rPr lang="ru-RU" sz="3800" b="1" dirty="0">
                <a:solidFill>
                  <a:schemeClr val="accent5">
                    <a:lumMod val="50000"/>
                  </a:schemeClr>
                </a:solidFill>
              </a:rPr>
              <a:t>отдельных помещениях организаций социального </a:t>
            </a:r>
            <a:r>
              <a:rPr lang="ru-RU" sz="3800" b="1" dirty="0" smtClean="0">
                <a:solidFill>
                  <a:schemeClr val="accent5">
                    <a:lumMod val="50000"/>
                  </a:schemeClr>
                </a:solidFill>
              </a:rPr>
              <a:t>обслуживания </a:t>
            </a:r>
            <a:r>
              <a:rPr lang="ru-RU" sz="3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8161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8"/>
          <p:cNvSpPr txBox="1"/>
          <p:nvPr/>
        </p:nvSpPr>
        <p:spPr>
          <a:xfrm>
            <a:off x="945833" y="1181100"/>
            <a:ext cx="11931900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019BAB"/>
                </a:solidFill>
                <a:latin typeface="Montserrat" panose="020B0604020202020204" charset="-52"/>
              </a:rPr>
              <a:t> </a:t>
            </a:r>
            <a:endParaRPr sz="4800" b="1" dirty="0">
              <a:solidFill>
                <a:srgbClr val="019BAB"/>
              </a:solidFill>
              <a:latin typeface="Montserrat" panose="020B0604020202020204" charset="-52"/>
              <a:sym typeface="Arial"/>
            </a:endParaRPr>
          </a:p>
        </p:txBody>
      </p:sp>
      <p:pic>
        <p:nvPicPr>
          <p:cNvPr id="181" name="Google Shape;181;p18" descr="Изображение выглядит как природа&#10;&#10;Контент, сгенерированный ИИ, может содержать ошибки."/>
          <p:cNvPicPr preferRelativeResize="0"/>
          <p:nvPr/>
        </p:nvPicPr>
        <p:blipFill rotWithShape="1">
          <a:blip r:embed="rId3">
            <a:alphaModFix/>
          </a:blip>
          <a:srcRect l="15278" t="28033" r="15212" b="32263"/>
          <a:stretch/>
        </p:blipFill>
        <p:spPr>
          <a:xfrm>
            <a:off x="467145" y="7213699"/>
            <a:ext cx="3201961" cy="1828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8" descr="Изображение выглядит как черный, темнота&#10;&#10;Контент, сгенерированный ИИ, может содержать ошибки."/>
          <p:cNvPicPr preferRelativeResize="0"/>
          <p:nvPr/>
        </p:nvPicPr>
        <p:blipFill rotWithShape="1">
          <a:blip r:embed="rId4">
            <a:alphaModFix/>
          </a:blip>
          <a:srcRect l="28551" r="52830"/>
          <a:stretch/>
        </p:blipFill>
        <p:spPr>
          <a:xfrm>
            <a:off x="1392967" y="8527508"/>
            <a:ext cx="675159" cy="3626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8" descr="Изображение выглядит как черный, темнота&#10;&#10;Контент, сгенерированный ИИ, может содержать ошибки."/>
          <p:cNvPicPr preferRelativeResize="0"/>
          <p:nvPr/>
        </p:nvPicPr>
        <p:blipFill rotWithShape="1">
          <a:blip r:embed="rId5">
            <a:alphaModFix/>
          </a:blip>
          <a:srcRect l="18081" t="43213" r="57094" b="31107"/>
          <a:stretch/>
        </p:blipFill>
        <p:spPr>
          <a:xfrm>
            <a:off x="978527" y="8888097"/>
            <a:ext cx="900210" cy="931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8" descr="Изображение выглядит как черный, темнота&#10;&#10;Контент, сгенерированный ИИ, может содержать ошибки."/>
          <p:cNvPicPr preferRelativeResize="0"/>
          <p:nvPr/>
        </p:nvPicPr>
        <p:blipFill rotWithShape="1">
          <a:blip r:embed="rId6">
            <a:alphaModFix/>
          </a:blip>
          <a:srcRect l="28547" t="7181" r="52834" b="70748"/>
          <a:stretch/>
        </p:blipFill>
        <p:spPr>
          <a:xfrm>
            <a:off x="1392967" y="8061949"/>
            <a:ext cx="675159" cy="800318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8"/>
          <p:cNvSpPr txBox="1"/>
          <p:nvPr/>
        </p:nvSpPr>
        <p:spPr>
          <a:xfrm>
            <a:off x="17145000" y="9029700"/>
            <a:ext cx="828025" cy="892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27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02382" y="2540079"/>
            <a:ext cx="16722229" cy="8047289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Методические рекомендации по СП (приказ Минтруда России от 25.02.2025 г. № 85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114300" indent="0" algn="just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Цель:</a:t>
            </a:r>
          </a:p>
          <a:p>
            <a:pPr marL="114300" indent="0" algn="just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развитие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у инвалида навыков самообслуживания и самостоятельного удовлетворения основных жизненных потребностей,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подготовка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к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самостоятельной жизни или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к сопровождаемому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проживанию в течение периода реализации учебной программы.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pPr marL="114300" indent="0" algn="just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Результат: </a:t>
            </a:r>
          </a:p>
          <a:p>
            <a:pPr marL="114300" indent="0" algn="just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- приобретение навыков самообслуживания, самостоятельного удовлетворения основных жизненных потребностей, которые применяются при проживании  в семье или в интернате;</a:t>
            </a: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осознанный выбор формы жизнеустройства, если не может проживать самостоятельно: СП (групповое или индивидуальное) или интернат, или приемная семья, СДУ и организация социального обслуживания в выбранной форме;</a:t>
            </a: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- переход к самостоятельной (автономной) жизни.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pPr marL="114300" indent="0">
              <a:buNone/>
            </a:pP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114300" indent="0">
              <a:buNone/>
            </a:pP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pPr marL="114300" indent="0">
              <a:buNone/>
            </a:pPr>
            <a:endParaRPr lang="ru-RU" dirty="0"/>
          </a:p>
        </p:txBody>
      </p:sp>
      <p:sp>
        <p:nvSpPr>
          <p:cNvPr id="9" name="Google Shape;171;p18"/>
          <p:cNvSpPr txBox="1"/>
          <p:nvPr/>
        </p:nvSpPr>
        <p:spPr>
          <a:xfrm>
            <a:off x="945832" y="744925"/>
            <a:ext cx="16678779" cy="1218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019BAB"/>
                </a:solidFill>
                <a:latin typeface="Montserrat" panose="020B0604020202020204" charset="-52"/>
              </a:rPr>
              <a:t>  </a:t>
            </a:r>
            <a:r>
              <a:rPr lang="ru-RU" sz="3600" b="1" dirty="0" smtClean="0">
                <a:solidFill>
                  <a:srgbClr val="019BAB"/>
                </a:solidFill>
                <a:latin typeface="Montserrat" panose="020B0604020202020204" charset="-52"/>
              </a:rPr>
              <a:t>Выделено</a:t>
            </a:r>
            <a:r>
              <a:rPr lang="ru-RU" sz="4800" b="1" dirty="0" smtClean="0">
                <a:solidFill>
                  <a:srgbClr val="019BAB"/>
                </a:solidFill>
                <a:latin typeface="Montserrat" panose="020B0604020202020204" charset="-52"/>
              </a:rPr>
              <a:t> </a:t>
            </a:r>
            <a:r>
              <a:rPr lang="ru-RU" sz="4000" b="1" dirty="0" smtClean="0">
                <a:solidFill>
                  <a:srgbClr val="019BAB"/>
                </a:solidFill>
                <a:latin typeface="Montserrat" panose="020B0604020202020204" charset="-52"/>
              </a:rPr>
              <a:t>Учебное </a:t>
            </a:r>
            <a:r>
              <a:rPr lang="ru-RU" sz="4000" b="1" dirty="0" smtClean="0">
                <a:solidFill>
                  <a:srgbClr val="019BAB"/>
                </a:solidFill>
                <a:latin typeface="Montserrat" panose="020B0604020202020204" charset="-52"/>
              </a:rPr>
              <a:t>СП –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 smtClean="0">
                <a:solidFill>
                  <a:srgbClr val="019BAB"/>
                </a:solidFill>
                <a:latin typeface="Montserrat" panose="020B0604020202020204" charset="-52"/>
              </a:rPr>
              <a:t>самостоятельный вид СП с другими целями и условиями</a:t>
            </a:r>
            <a:endParaRPr sz="4000" b="1" dirty="0">
              <a:solidFill>
                <a:srgbClr val="019BAB"/>
              </a:solidFill>
              <a:latin typeface="Montserrat" panose="020B0604020202020204" charset="-52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9046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8"/>
          <p:cNvSpPr txBox="1"/>
          <p:nvPr/>
        </p:nvSpPr>
        <p:spPr>
          <a:xfrm>
            <a:off x="978527" y="877557"/>
            <a:ext cx="15818167" cy="1218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dirty="0" smtClean="0">
                <a:solidFill>
                  <a:srgbClr val="019BAB"/>
                </a:solidFill>
                <a:latin typeface="Montserrat" panose="020B0604020202020204" charset="-52"/>
              </a:rPr>
              <a:t>Место СП в системе помощи людям с инвалидностью</a:t>
            </a:r>
            <a:endParaRPr sz="4400" b="1" dirty="0">
              <a:solidFill>
                <a:srgbClr val="019BAB"/>
              </a:solidFill>
              <a:latin typeface="Montserrat" panose="020B0604020202020204" charset="-52"/>
              <a:sym typeface="Arial"/>
            </a:endParaRPr>
          </a:p>
        </p:txBody>
      </p:sp>
      <p:pic>
        <p:nvPicPr>
          <p:cNvPr id="181" name="Google Shape;181;p18" descr="Изображение выглядит как природа&#10;&#10;Контент, сгенерированный ИИ, может содержать ошибки."/>
          <p:cNvPicPr preferRelativeResize="0"/>
          <p:nvPr/>
        </p:nvPicPr>
        <p:blipFill rotWithShape="1">
          <a:blip r:embed="rId3">
            <a:alphaModFix/>
          </a:blip>
          <a:srcRect l="15278" t="28033" r="15212" b="32263"/>
          <a:stretch/>
        </p:blipFill>
        <p:spPr>
          <a:xfrm>
            <a:off x="467145" y="7213699"/>
            <a:ext cx="3201961" cy="1828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8" descr="Изображение выглядит как черный, темнота&#10;&#10;Контент, сгенерированный ИИ, может содержать ошибки."/>
          <p:cNvPicPr preferRelativeResize="0"/>
          <p:nvPr/>
        </p:nvPicPr>
        <p:blipFill rotWithShape="1">
          <a:blip r:embed="rId4">
            <a:alphaModFix/>
          </a:blip>
          <a:srcRect l="28551" r="52830"/>
          <a:stretch/>
        </p:blipFill>
        <p:spPr>
          <a:xfrm>
            <a:off x="1392967" y="8527508"/>
            <a:ext cx="675159" cy="3626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8" descr="Изображение выглядит как черный, темнота&#10;&#10;Контент, сгенерированный ИИ, может содержать ошибки."/>
          <p:cNvPicPr preferRelativeResize="0"/>
          <p:nvPr/>
        </p:nvPicPr>
        <p:blipFill rotWithShape="1">
          <a:blip r:embed="rId5">
            <a:alphaModFix/>
          </a:blip>
          <a:srcRect l="18081" t="43213" r="57094" b="31107"/>
          <a:stretch/>
        </p:blipFill>
        <p:spPr>
          <a:xfrm>
            <a:off x="978527" y="8888097"/>
            <a:ext cx="900210" cy="931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8" descr="Изображение выглядит как черный, темнота&#10;&#10;Контент, сгенерированный ИИ, может содержать ошибки."/>
          <p:cNvPicPr preferRelativeResize="0"/>
          <p:nvPr/>
        </p:nvPicPr>
        <p:blipFill rotWithShape="1">
          <a:blip r:embed="rId6">
            <a:alphaModFix/>
          </a:blip>
          <a:srcRect l="28547" t="7181" r="52834" b="70748"/>
          <a:stretch/>
        </p:blipFill>
        <p:spPr>
          <a:xfrm>
            <a:off x="1392967" y="8061949"/>
            <a:ext cx="675159" cy="800318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8"/>
          <p:cNvSpPr txBox="1"/>
          <p:nvPr/>
        </p:nvSpPr>
        <p:spPr>
          <a:xfrm>
            <a:off x="17145000" y="9029700"/>
            <a:ext cx="828025" cy="892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27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78737" y="2694666"/>
            <a:ext cx="16010964" cy="6946316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Из приказа Минтруда России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от 27.12.2024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№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732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: </a:t>
            </a: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д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олговременный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уход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- это ориентированный на граждан пожилого возраста и </a:t>
            </a:r>
            <a:r>
              <a:rPr lang="ru-RU" u="sng" dirty="0" smtClean="0">
                <a:solidFill>
                  <a:schemeClr val="accent5">
                    <a:lumMod val="50000"/>
                  </a:schemeClr>
                </a:solidFill>
              </a:rPr>
              <a:t>совершеннолетних инвалидов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скоординированный способ предоставления необходимой им помощи, позволяющий поддерживать их здоровье, функциональность, социальные связи, интерес к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жизни;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гарантированные перечень и объем </a:t>
            </a:r>
            <a:r>
              <a:rPr lang="ru-RU" u="sng" dirty="0">
                <a:solidFill>
                  <a:schemeClr val="accent5">
                    <a:lumMod val="50000"/>
                  </a:schemeClr>
                </a:solidFill>
              </a:rPr>
              <a:t>социальных услуг по уходу, предоставляемых в форме социального обслуживания на дому гражданину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, нуждающемуся в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уходе.</a:t>
            </a:r>
          </a:p>
          <a:p>
            <a:pPr marL="114300" indent="0">
              <a:buNone/>
            </a:pP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114300" indent="0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   Социальный пакет ДУ, финансируемый из федерального бюджета и предоставляемый гражданину бесплатно: объем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социальных услуг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определяется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в соответствии с уровнем нуждаемости гражданина в уходе и измеряется в часах (минутах) в неделю.</a:t>
            </a:r>
          </a:p>
          <a:p>
            <a:pPr marL="114300" indent="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При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установлении гражданину первого уровня нуждаемости в уходе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- в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объеме до 14 часов в неделю (840 минут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).</a:t>
            </a:r>
          </a:p>
          <a:p>
            <a:pPr marL="114300" indent="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При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установлении гражданину второго уровня нуждаемости в уходе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- 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в объеме до 21 часа в неделю (1260 минут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).</a:t>
            </a:r>
          </a:p>
          <a:p>
            <a:pPr marL="114300" indent="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При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установлении гражданину третьего уровня нуждаемости в уходе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-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в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объеме до 28 часов в неделю (1680 минут).</a:t>
            </a:r>
          </a:p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7135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9291" y="3257378"/>
            <a:ext cx="16395344" cy="6703117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 marR="7620">
              <a:spcBef>
                <a:spcPts val="150"/>
              </a:spcBef>
            </a:pPr>
            <a:r>
              <a:rPr sz="2700" spc="105" dirty="0">
                <a:solidFill>
                  <a:srgbClr val="005778"/>
                </a:solidFill>
                <a:latin typeface="Tahoma"/>
                <a:cs typeface="Tahoma"/>
              </a:rPr>
              <a:t>Выделяются</a:t>
            </a:r>
            <a:r>
              <a:rPr sz="2700" spc="-120" dirty="0">
                <a:solidFill>
                  <a:srgbClr val="005778"/>
                </a:solidFill>
                <a:latin typeface="Tahoma"/>
                <a:cs typeface="Tahoma"/>
              </a:rPr>
              <a:t> </a:t>
            </a:r>
            <a:r>
              <a:rPr sz="2700" spc="158" dirty="0">
                <a:solidFill>
                  <a:srgbClr val="005778"/>
                </a:solidFill>
                <a:latin typeface="Tahoma"/>
                <a:cs typeface="Tahoma"/>
              </a:rPr>
              <a:t>4</a:t>
            </a:r>
            <a:r>
              <a:rPr sz="2700" spc="-143" dirty="0">
                <a:solidFill>
                  <a:srgbClr val="005778"/>
                </a:solidFill>
                <a:latin typeface="Tahoma"/>
                <a:cs typeface="Tahoma"/>
              </a:rPr>
              <a:t> </a:t>
            </a:r>
            <a:r>
              <a:rPr lang="ru-RU" sz="2700" spc="83" dirty="0" smtClean="0">
                <a:solidFill>
                  <a:srgbClr val="005778"/>
                </a:solidFill>
                <a:latin typeface="Tahoma"/>
                <a:cs typeface="Tahoma"/>
              </a:rPr>
              <a:t>типа периодичности услуг по сопровождаемому проживанию</a:t>
            </a:r>
            <a:r>
              <a:rPr sz="2700" spc="-158" dirty="0" smtClean="0">
                <a:solidFill>
                  <a:srgbClr val="005778"/>
                </a:solidFill>
                <a:latin typeface="Tahoma"/>
                <a:cs typeface="Tahoma"/>
              </a:rPr>
              <a:t> </a:t>
            </a:r>
            <a:endParaRPr lang="ru-RU" sz="2700" spc="-158" dirty="0" smtClean="0">
              <a:solidFill>
                <a:srgbClr val="005778"/>
              </a:solidFill>
              <a:latin typeface="Tahoma"/>
              <a:cs typeface="Tahoma"/>
            </a:endParaRPr>
          </a:p>
          <a:p>
            <a:pPr marL="19050" marR="7620">
              <a:spcBef>
                <a:spcPts val="150"/>
              </a:spcBef>
            </a:pPr>
            <a:r>
              <a:rPr sz="2700" dirty="0" smtClean="0">
                <a:solidFill>
                  <a:srgbClr val="005778"/>
                </a:solidFill>
                <a:latin typeface="Tahoma"/>
                <a:cs typeface="Tahoma"/>
              </a:rPr>
              <a:t>(</a:t>
            </a:r>
            <a:r>
              <a:rPr sz="2700" dirty="0">
                <a:solidFill>
                  <a:srgbClr val="005778"/>
                </a:solidFill>
                <a:latin typeface="Tahoma"/>
                <a:cs typeface="Tahoma"/>
              </a:rPr>
              <a:t>п.</a:t>
            </a:r>
            <a:r>
              <a:rPr sz="2700" spc="-120" dirty="0">
                <a:solidFill>
                  <a:srgbClr val="005778"/>
                </a:solidFill>
                <a:latin typeface="Tahoma"/>
                <a:cs typeface="Tahoma"/>
              </a:rPr>
              <a:t> </a:t>
            </a:r>
            <a:r>
              <a:rPr sz="2700" dirty="0">
                <a:solidFill>
                  <a:srgbClr val="005778"/>
                </a:solidFill>
                <a:latin typeface="Tahoma"/>
                <a:cs typeface="Tahoma"/>
              </a:rPr>
              <a:t>10</a:t>
            </a:r>
            <a:r>
              <a:rPr sz="2700" spc="-127" dirty="0">
                <a:solidFill>
                  <a:srgbClr val="005778"/>
                </a:solidFill>
                <a:latin typeface="Tahoma"/>
                <a:cs typeface="Tahoma"/>
              </a:rPr>
              <a:t> </a:t>
            </a:r>
            <a:r>
              <a:rPr lang="ru-RU" sz="2700" spc="-127" dirty="0" smtClean="0">
                <a:solidFill>
                  <a:srgbClr val="005778"/>
                </a:solidFill>
                <a:latin typeface="Tahoma"/>
                <a:cs typeface="Tahoma"/>
              </a:rPr>
              <a:t>Критериев</a:t>
            </a:r>
            <a:r>
              <a:rPr lang="ru-RU" sz="2700" spc="68" dirty="0" smtClean="0">
                <a:solidFill>
                  <a:srgbClr val="005778"/>
                </a:solidFill>
                <a:latin typeface="Tahoma"/>
                <a:cs typeface="Tahoma"/>
              </a:rPr>
              <a:t>, </a:t>
            </a:r>
            <a:r>
              <a:rPr lang="ru-RU" sz="2700" spc="68" dirty="0">
                <a:solidFill>
                  <a:srgbClr val="005778"/>
                </a:solidFill>
                <a:latin typeface="Tahoma"/>
                <a:cs typeface="Tahoma"/>
              </a:rPr>
              <a:t>применяемых для установления нуждаемости инвалида в </a:t>
            </a:r>
            <a:r>
              <a:rPr lang="ru-RU" sz="2700" spc="68" dirty="0" smtClean="0">
                <a:solidFill>
                  <a:srgbClr val="005778"/>
                </a:solidFill>
                <a:latin typeface="Tahoma"/>
                <a:cs typeface="Tahoma"/>
              </a:rPr>
              <a:t>СП, утв</a:t>
            </a:r>
            <a:r>
              <a:rPr lang="ru-RU" sz="2700" spc="68" dirty="0" smtClean="0">
                <a:solidFill>
                  <a:srgbClr val="005778"/>
                </a:solidFill>
                <a:latin typeface="Tahoma"/>
                <a:cs typeface="Tahoma"/>
              </a:rPr>
              <a:t>.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Приказом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Минтруда России от 28.07.2023 №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606н</a:t>
            </a:r>
            <a:r>
              <a:rPr sz="2700" spc="68" dirty="0" smtClean="0">
                <a:solidFill>
                  <a:schemeClr val="accent5">
                    <a:lumMod val="50000"/>
                  </a:schemeClr>
                </a:solidFill>
                <a:latin typeface="Tahoma"/>
                <a:cs typeface="Tahoma"/>
              </a:rPr>
              <a:t>):</a:t>
            </a:r>
            <a:endParaRPr sz="2700" dirty="0">
              <a:solidFill>
                <a:schemeClr val="accent5">
                  <a:lumMod val="50000"/>
                </a:schemeClr>
              </a:solidFill>
              <a:latin typeface="Tahoma"/>
              <a:cs typeface="Tahoma"/>
            </a:endParaRPr>
          </a:p>
          <a:p>
            <a:pPr marL="19050" marR="2925128" indent="251460">
              <a:spcBef>
                <a:spcPts val="3240"/>
              </a:spcBef>
              <a:buAutoNum type="arabicPlain"/>
              <a:tabLst>
                <a:tab pos="270510" algn="l"/>
              </a:tabLst>
            </a:pPr>
            <a:r>
              <a:rPr sz="2700" spc="75" dirty="0">
                <a:solidFill>
                  <a:srgbClr val="005778"/>
                </a:solidFill>
                <a:latin typeface="Tahoma"/>
                <a:cs typeface="Tahoma"/>
              </a:rPr>
              <a:t>тип</a:t>
            </a:r>
            <a:r>
              <a:rPr sz="2700" spc="-127" dirty="0">
                <a:solidFill>
                  <a:srgbClr val="005778"/>
                </a:solidFill>
                <a:latin typeface="Tahoma"/>
                <a:cs typeface="Tahoma"/>
              </a:rPr>
              <a:t> </a:t>
            </a:r>
            <a:r>
              <a:rPr sz="2700" dirty="0">
                <a:solidFill>
                  <a:srgbClr val="005778"/>
                </a:solidFill>
                <a:latin typeface="Tahoma"/>
                <a:cs typeface="Tahoma"/>
              </a:rPr>
              <a:t>-</a:t>
            </a:r>
            <a:r>
              <a:rPr sz="2700" spc="-143" dirty="0">
                <a:solidFill>
                  <a:srgbClr val="005778"/>
                </a:solidFill>
                <a:latin typeface="Tahoma"/>
                <a:cs typeface="Tahoma"/>
              </a:rPr>
              <a:t> </a:t>
            </a:r>
            <a:r>
              <a:rPr sz="2700" spc="127" dirty="0">
                <a:solidFill>
                  <a:srgbClr val="005778"/>
                </a:solidFill>
                <a:latin typeface="Tahoma"/>
                <a:cs typeface="Tahoma"/>
              </a:rPr>
              <a:t>предоставление</a:t>
            </a:r>
            <a:r>
              <a:rPr sz="2700" spc="-150" dirty="0">
                <a:solidFill>
                  <a:srgbClr val="005778"/>
                </a:solidFill>
                <a:latin typeface="Tahoma"/>
                <a:cs typeface="Tahoma"/>
              </a:rPr>
              <a:t> </a:t>
            </a:r>
            <a:r>
              <a:rPr sz="2700" spc="143" dirty="0">
                <a:solidFill>
                  <a:srgbClr val="005778"/>
                </a:solidFill>
                <a:latin typeface="Tahoma"/>
                <a:cs typeface="Tahoma"/>
              </a:rPr>
              <a:t>услуг</a:t>
            </a:r>
            <a:r>
              <a:rPr sz="2700" spc="-150" dirty="0">
                <a:solidFill>
                  <a:srgbClr val="005778"/>
                </a:solidFill>
                <a:latin typeface="Tahoma"/>
                <a:cs typeface="Tahoma"/>
              </a:rPr>
              <a:t> </a:t>
            </a:r>
            <a:r>
              <a:rPr sz="2700" spc="113" dirty="0">
                <a:solidFill>
                  <a:srgbClr val="005778"/>
                </a:solidFill>
                <a:latin typeface="Tahoma"/>
                <a:cs typeface="Tahoma"/>
              </a:rPr>
              <a:t>по</a:t>
            </a:r>
            <a:r>
              <a:rPr sz="2700" spc="-150" dirty="0">
                <a:solidFill>
                  <a:srgbClr val="005778"/>
                </a:solidFill>
                <a:latin typeface="Tahoma"/>
                <a:cs typeface="Tahoma"/>
              </a:rPr>
              <a:t> </a:t>
            </a:r>
            <a:r>
              <a:rPr sz="2700" spc="150" dirty="0">
                <a:solidFill>
                  <a:srgbClr val="005778"/>
                </a:solidFill>
                <a:latin typeface="Tahoma"/>
                <a:cs typeface="Tahoma"/>
              </a:rPr>
              <a:t>сопровождаемому</a:t>
            </a:r>
            <a:r>
              <a:rPr sz="2700" spc="-171" dirty="0">
                <a:solidFill>
                  <a:srgbClr val="005778"/>
                </a:solidFill>
                <a:latin typeface="Tahoma"/>
                <a:cs typeface="Tahoma"/>
              </a:rPr>
              <a:t> </a:t>
            </a:r>
            <a:r>
              <a:rPr sz="2700" spc="113" dirty="0">
                <a:solidFill>
                  <a:srgbClr val="005778"/>
                </a:solidFill>
                <a:latin typeface="Tahoma"/>
                <a:cs typeface="Tahoma"/>
              </a:rPr>
              <a:t>проживанию</a:t>
            </a:r>
            <a:r>
              <a:rPr sz="2700" spc="-143" dirty="0">
                <a:solidFill>
                  <a:srgbClr val="005778"/>
                </a:solidFill>
                <a:latin typeface="Tahoma"/>
                <a:cs typeface="Tahoma"/>
              </a:rPr>
              <a:t> </a:t>
            </a:r>
            <a:r>
              <a:rPr sz="2700" spc="113" dirty="0">
                <a:solidFill>
                  <a:srgbClr val="005778"/>
                </a:solidFill>
                <a:latin typeface="Tahoma"/>
                <a:cs typeface="Tahoma"/>
              </a:rPr>
              <a:t>по</a:t>
            </a:r>
            <a:r>
              <a:rPr sz="2700" spc="-150" dirty="0">
                <a:solidFill>
                  <a:srgbClr val="005778"/>
                </a:solidFill>
                <a:latin typeface="Tahoma"/>
                <a:cs typeface="Tahoma"/>
              </a:rPr>
              <a:t> </a:t>
            </a:r>
            <a:r>
              <a:rPr sz="2700" spc="150" dirty="0">
                <a:solidFill>
                  <a:srgbClr val="005778"/>
                </a:solidFill>
                <a:latin typeface="Tahoma"/>
                <a:cs typeface="Tahoma"/>
              </a:rPr>
              <a:t>запросу</a:t>
            </a:r>
            <a:r>
              <a:rPr sz="2700" spc="-150" dirty="0">
                <a:solidFill>
                  <a:srgbClr val="005778"/>
                </a:solidFill>
                <a:latin typeface="Tahoma"/>
                <a:cs typeface="Tahoma"/>
              </a:rPr>
              <a:t> </a:t>
            </a:r>
            <a:r>
              <a:rPr sz="2700" spc="143" dirty="0">
                <a:solidFill>
                  <a:srgbClr val="005778"/>
                </a:solidFill>
                <a:latin typeface="Tahoma"/>
                <a:cs typeface="Tahoma"/>
              </a:rPr>
              <a:t>с </a:t>
            </a:r>
            <a:r>
              <a:rPr sz="2700" spc="105" dirty="0">
                <a:solidFill>
                  <a:srgbClr val="005778"/>
                </a:solidFill>
                <a:latin typeface="Tahoma"/>
                <a:cs typeface="Tahoma"/>
              </a:rPr>
              <a:t>продолжительностью</a:t>
            </a:r>
            <a:r>
              <a:rPr sz="2700" spc="-135" dirty="0">
                <a:solidFill>
                  <a:srgbClr val="005778"/>
                </a:solidFill>
                <a:latin typeface="Tahoma"/>
                <a:cs typeface="Tahoma"/>
              </a:rPr>
              <a:t> </a:t>
            </a:r>
            <a:r>
              <a:rPr sz="2700" spc="105" dirty="0">
                <a:solidFill>
                  <a:srgbClr val="005778"/>
                </a:solidFill>
                <a:latin typeface="Tahoma"/>
                <a:cs typeface="Tahoma"/>
              </a:rPr>
              <a:t>от</a:t>
            </a:r>
            <a:r>
              <a:rPr sz="2700" spc="-150" dirty="0">
                <a:solidFill>
                  <a:srgbClr val="005778"/>
                </a:solidFill>
                <a:latin typeface="Tahoma"/>
                <a:cs typeface="Tahoma"/>
              </a:rPr>
              <a:t> </a:t>
            </a:r>
            <a:r>
              <a:rPr sz="2700" spc="158" dirty="0">
                <a:solidFill>
                  <a:srgbClr val="005778"/>
                </a:solidFill>
                <a:latin typeface="Tahoma"/>
                <a:cs typeface="Tahoma"/>
              </a:rPr>
              <a:t>4</a:t>
            </a:r>
            <a:r>
              <a:rPr sz="2700" spc="-158" dirty="0">
                <a:solidFill>
                  <a:srgbClr val="005778"/>
                </a:solidFill>
                <a:latin typeface="Tahoma"/>
                <a:cs typeface="Tahoma"/>
              </a:rPr>
              <a:t> </a:t>
            </a:r>
            <a:r>
              <a:rPr sz="2700" spc="127" dirty="0">
                <a:solidFill>
                  <a:srgbClr val="005778"/>
                </a:solidFill>
                <a:latin typeface="Tahoma"/>
                <a:cs typeface="Tahoma"/>
              </a:rPr>
              <a:t>до</a:t>
            </a:r>
            <a:r>
              <a:rPr sz="2700" spc="-150" dirty="0">
                <a:solidFill>
                  <a:srgbClr val="005778"/>
                </a:solidFill>
                <a:latin typeface="Tahoma"/>
                <a:cs typeface="Tahoma"/>
              </a:rPr>
              <a:t> </a:t>
            </a:r>
            <a:r>
              <a:rPr sz="2700" spc="-45" dirty="0">
                <a:solidFill>
                  <a:srgbClr val="005778"/>
                </a:solidFill>
                <a:latin typeface="Tahoma"/>
                <a:cs typeface="Tahoma"/>
              </a:rPr>
              <a:t>12</a:t>
            </a:r>
            <a:r>
              <a:rPr sz="2700" spc="-150" dirty="0">
                <a:solidFill>
                  <a:srgbClr val="005778"/>
                </a:solidFill>
                <a:latin typeface="Tahoma"/>
                <a:cs typeface="Tahoma"/>
              </a:rPr>
              <a:t> </a:t>
            </a:r>
            <a:r>
              <a:rPr sz="2700" spc="105" dirty="0">
                <a:solidFill>
                  <a:srgbClr val="005778"/>
                </a:solidFill>
                <a:latin typeface="Tahoma"/>
                <a:cs typeface="Tahoma"/>
              </a:rPr>
              <a:t>часов</a:t>
            </a:r>
            <a:r>
              <a:rPr sz="2700" spc="-188" dirty="0">
                <a:solidFill>
                  <a:srgbClr val="005778"/>
                </a:solidFill>
                <a:latin typeface="Tahoma"/>
                <a:cs typeface="Tahoma"/>
              </a:rPr>
              <a:t> </a:t>
            </a:r>
            <a:r>
              <a:rPr sz="2700" spc="98" dirty="0">
                <a:solidFill>
                  <a:srgbClr val="005778"/>
                </a:solidFill>
                <a:latin typeface="Tahoma"/>
                <a:cs typeface="Tahoma"/>
              </a:rPr>
              <a:t>в</a:t>
            </a:r>
            <a:r>
              <a:rPr sz="2700" spc="-158" dirty="0">
                <a:solidFill>
                  <a:srgbClr val="005778"/>
                </a:solidFill>
                <a:latin typeface="Tahoma"/>
                <a:cs typeface="Tahoma"/>
              </a:rPr>
              <a:t> </a:t>
            </a:r>
            <a:r>
              <a:rPr sz="2700" spc="-15" dirty="0">
                <a:solidFill>
                  <a:srgbClr val="005778"/>
                </a:solidFill>
                <a:latin typeface="Tahoma"/>
                <a:cs typeface="Tahoma"/>
              </a:rPr>
              <a:t>неделю;</a:t>
            </a:r>
            <a:endParaRPr sz="2700" dirty="0">
              <a:latin typeface="Tahoma"/>
              <a:cs typeface="Tahoma"/>
            </a:endParaRPr>
          </a:p>
          <a:p>
            <a:pPr marL="19050" marR="2136458" indent="284798">
              <a:spcBef>
                <a:spcPts val="3240"/>
              </a:spcBef>
              <a:buAutoNum type="arabicPlain"/>
              <a:tabLst>
                <a:tab pos="303848" algn="l"/>
              </a:tabLst>
            </a:pPr>
            <a:r>
              <a:rPr sz="2700" spc="75" dirty="0">
                <a:solidFill>
                  <a:srgbClr val="005778"/>
                </a:solidFill>
                <a:latin typeface="Tahoma"/>
                <a:cs typeface="Tahoma"/>
              </a:rPr>
              <a:t>тип</a:t>
            </a:r>
            <a:r>
              <a:rPr sz="2700" spc="-120" dirty="0">
                <a:solidFill>
                  <a:srgbClr val="005778"/>
                </a:solidFill>
                <a:latin typeface="Tahoma"/>
                <a:cs typeface="Tahoma"/>
              </a:rPr>
              <a:t> </a:t>
            </a:r>
            <a:r>
              <a:rPr sz="2700" dirty="0">
                <a:solidFill>
                  <a:srgbClr val="005778"/>
                </a:solidFill>
                <a:latin typeface="Tahoma"/>
                <a:cs typeface="Tahoma"/>
              </a:rPr>
              <a:t>-</a:t>
            </a:r>
            <a:r>
              <a:rPr sz="2700" spc="-150" dirty="0">
                <a:solidFill>
                  <a:srgbClr val="005778"/>
                </a:solidFill>
                <a:latin typeface="Tahoma"/>
                <a:cs typeface="Tahoma"/>
              </a:rPr>
              <a:t> </a:t>
            </a:r>
            <a:r>
              <a:rPr sz="2700" spc="135" dirty="0">
                <a:solidFill>
                  <a:srgbClr val="005778"/>
                </a:solidFill>
                <a:latin typeface="Tahoma"/>
                <a:cs typeface="Tahoma"/>
              </a:rPr>
              <a:t>периодическое</a:t>
            </a:r>
            <a:r>
              <a:rPr sz="2700" spc="-98" dirty="0">
                <a:solidFill>
                  <a:srgbClr val="005778"/>
                </a:solidFill>
                <a:latin typeface="Tahoma"/>
                <a:cs typeface="Tahoma"/>
              </a:rPr>
              <a:t> </a:t>
            </a:r>
            <a:r>
              <a:rPr sz="2700" spc="127" dirty="0">
                <a:solidFill>
                  <a:srgbClr val="005778"/>
                </a:solidFill>
                <a:latin typeface="Tahoma"/>
                <a:cs typeface="Tahoma"/>
              </a:rPr>
              <a:t>предоставление</a:t>
            </a:r>
            <a:r>
              <a:rPr sz="2700" spc="-143" dirty="0">
                <a:solidFill>
                  <a:srgbClr val="005778"/>
                </a:solidFill>
                <a:latin typeface="Tahoma"/>
                <a:cs typeface="Tahoma"/>
              </a:rPr>
              <a:t> </a:t>
            </a:r>
            <a:r>
              <a:rPr sz="2700" spc="143" dirty="0">
                <a:solidFill>
                  <a:srgbClr val="005778"/>
                </a:solidFill>
                <a:latin typeface="Tahoma"/>
                <a:cs typeface="Tahoma"/>
              </a:rPr>
              <a:t>услуг</a:t>
            </a:r>
            <a:r>
              <a:rPr sz="2700" spc="-150" dirty="0">
                <a:solidFill>
                  <a:srgbClr val="005778"/>
                </a:solidFill>
                <a:latin typeface="Tahoma"/>
                <a:cs typeface="Tahoma"/>
              </a:rPr>
              <a:t> </a:t>
            </a:r>
            <a:r>
              <a:rPr sz="2700" spc="113" dirty="0">
                <a:solidFill>
                  <a:srgbClr val="005778"/>
                </a:solidFill>
                <a:latin typeface="Tahoma"/>
                <a:cs typeface="Tahoma"/>
              </a:rPr>
              <a:t>по</a:t>
            </a:r>
            <a:r>
              <a:rPr sz="2700" spc="-143" dirty="0">
                <a:solidFill>
                  <a:srgbClr val="005778"/>
                </a:solidFill>
                <a:latin typeface="Tahoma"/>
                <a:cs typeface="Tahoma"/>
              </a:rPr>
              <a:t> </a:t>
            </a:r>
            <a:r>
              <a:rPr sz="2700" spc="150" dirty="0">
                <a:solidFill>
                  <a:srgbClr val="005778"/>
                </a:solidFill>
                <a:latin typeface="Tahoma"/>
                <a:cs typeface="Tahoma"/>
              </a:rPr>
              <a:t>сопровождаемому</a:t>
            </a:r>
            <a:r>
              <a:rPr sz="2700" spc="-171" dirty="0">
                <a:solidFill>
                  <a:srgbClr val="005778"/>
                </a:solidFill>
                <a:latin typeface="Tahoma"/>
                <a:cs typeface="Tahoma"/>
              </a:rPr>
              <a:t> </a:t>
            </a:r>
            <a:r>
              <a:rPr sz="2700" spc="113" dirty="0">
                <a:solidFill>
                  <a:srgbClr val="005778"/>
                </a:solidFill>
                <a:latin typeface="Tahoma"/>
                <a:cs typeface="Tahoma"/>
              </a:rPr>
              <a:t>проживанию</a:t>
            </a:r>
            <a:r>
              <a:rPr sz="2700" spc="-135" dirty="0">
                <a:solidFill>
                  <a:srgbClr val="005778"/>
                </a:solidFill>
                <a:latin typeface="Tahoma"/>
                <a:cs typeface="Tahoma"/>
              </a:rPr>
              <a:t> </a:t>
            </a:r>
            <a:r>
              <a:rPr sz="2700" spc="143" dirty="0">
                <a:solidFill>
                  <a:srgbClr val="005778"/>
                </a:solidFill>
                <a:latin typeface="Tahoma"/>
                <a:cs typeface="Tahoma"/>
              </a:rPr>
              <a:t>с </a:t>
            </a:r>
            <a:r>
              <a:rPr sz="2700" spc="105" dirty="0">
                <a:solidFill>
                  <a:srgbClr val="005778"/>
                </a:solidFill>
                <a:latin typeface="Tahoma"/>
                <a:cs typeface="Tahoma"/>
              </a:rPr>
              <a:t>продолжительностью</a:t>
            </a:r>
            <a:r>
              <a:rPr sz="2700" spc="-135" dirty="0">
                <a:solidFill>
                  <a:srgbClr val="005778"/>
                </a:solidFill>
                <a:latin typeface="Tahoma"/>
                <a:cs typeface="Tahoma"/>
              </a:rPr>
              <a:t> </a:t>
            </a:r>
            <a:r>
              <a:rPr sz="2700" spc="105" dirty="0">
                <a:solidFill>
                  <a:srgbClr val="005778"/>
                </a:solidFill>
                <a:latin typeface="Tahoma"/>
                <a:cs typeface="Tahoma"/>
              </a:rPr>
              <a:t>от</a:t>
            </a:r>
            <a:r>
              <a:rPr sz="2700" spc="-150" dirty="0">
                <a:solidFill>
                  <a:srgbClr val="005778"/>
                </a:solidFill>
                <a:latin typeface="Tahoma"/>
                <a:cs typeface="Tahoma"/>
              </a:rPr>
              <a:t> </a:t>
            </a:r>
            <a:r>
              <a:rPr sz="2700" spc="-45" dirty="0">
                <a:solidFill>
                  <a:srgbClr val="005778"/>
                </a:solidFill>
                <a:latin typeface="Tahoma"/>
                <a:cs typeface="Tahoma"/>
              </a:rPr>
              <a:t>12</a:t>
            </a:r>
            <a:r>
              <a:rPr sz="2700" spc="-143" dirty="0">
                <a:solidFill>
                  <a:srgbClr val="005778"/>
                </a:solidFill>
                <a:latin typeface="Tahoma"/>
                <a:cs typeface="Tahoma"/>
              </a:rPr>
              <a:t> </a:t>
            </a:r>
            <a:r>
              <a:rPr sz="2700" spc="127" dirty="0">
                <a:solidFill>
                  <a:srgbClr val="005778"/>
                </a:solidFill>
                <a:latin typeface="Tahoma"/>
                <a:cs typeface="Tahoma"/>
              </a:rPr>
              <a:t>до</a:t>
            </a:r>
            <a:r>
              <a:rPr sz="2700" spc="-158" dirty="0">
                <a:solidFill>
                  <a:srgbClr val="005778"/>
                </a:solidFill>
                <a:latin typeface="Tahoma"/>
                <a:cs typeface="Tahoma"/>
              </a:rPr>
              <a:t> </a:t>
            </a:r>
            <a:r>
              <a:rPr sz="2700" spc="113" dirty="0">
                <a:solidFill>
                  <a:srgbClr val="005778"/>
                </a:solidFill>
                <a:latin typeface="Tahoma"/>
                <a:cs typeface="Tahoma"/>
              </a:rPr>
              <a:t>28</a:t>
            </a:r>
            <a:r>
              <a:rPr sz="2700" spc="-158" dirty="0">
                <a:solidFill>
                  <a:srgbClr val="005778"/>
                </a:solidFill>
                <a:latin typeface="Tahoma"/>
                <a:cs typeface="Tahoma"/>
              </a:rPr>
              <a:t> </a:t>
            </a:r>
            <a:r>
              <a:rPr sz="2700" spc="105" dirty="0">
                <a:solidFill>
                  <a:srgbClr val="005778"/>
                </a:solidFill>
                <a:latin typeface="Tahoma"/>
                <a:cs typeface="Tahoma"/>
              </a:rPr>
              <a:t>часов</a:t>
            </a:r>
            <a:r>
              <a:rPr sz="2700" spc="-180" dirty="0">
                <a:solidFill>
                  <a:srgbClr val="005778"/>
                </a:solidFill>
                <a:latin typeface="Tahoma"/>
                <a:cs typeface="Tahoma"/>
              </a:rPr>
              <a:t> </a:t>
            </a:r>
            <a:r>
              <a:rPr sz="2700" spc="98" dirty="0">
                <a:solidFill>
                  <a:srgbClr val="005778"/>
                </a:solidFill>
                <a:latin typeface="Tahoma"/>
                <a:cs typeface="Tahoma"/>
              </a:rPr>
              <a:t>в</a:t>
            </a:r>
            <a:r>
              <a:rPr sz="2700" spc="-150" dirty="0">
                <a:solidFill>
                  <a:srgbClr val="005778"/>
                </a:solidFill>
                <a:latin typeface="Tahoma"/>
                <a:cs typeface="Tahoma"/>
              </a:rPr>
              <a:t> </a:t>
            </a:r>
            <a:r>
              <a:rPr sz="2700" spc="-15" dirty="0">
                <a:solidFill>
                  <a:srgbClr val="005778"/>
                </a:solidFill>
                <a:latin typeface="Tahoma"/>
                <a:cs typeface="Tahoma"/>
              </a:rPr>
              <a:t>неделю;</a:t>
            </a:r>
            <a:endParaRPr sz="2700" dirty="0">
              <a:latin typeface="Tahoma"/>
              <a:cs typeface="Tahoma"/>
            </a:endParaRPr>
          </a:p>
          <a:p>
            <a:pPr marL="19050" marR="2779395" indent="285750">
              <a:spcBef>
                <a:spcPts val="3248"/>
              </a:spcBef>
              <a:buAutoNum type="arabicPlain"/>
              <a:tabLst>
                <a:tab pos="304800" algn="l"/>
              </a:tabLst>
            </a:pPr>
            <a:r>
              <a:rPr sz="2700" spc="75" dirty="0">
                <a:solidFill>
                  <a:srgbClr val="005778"/>
                </a:solidFill>
                <a:latin typeface="Tahoma"/>
                <a:cs typeface="Tahoma"/>
              </a:rPr>
              <a:t>тип</a:t>
            </a:r>
            <a:r>
              <a:rPr sz="2700" spc="-127" dirty="0">
                <a:solidFill>
                  <a:srgbClr val="005778"/>
                </a:solidFill>
                <a:latin typeface="Tahoma"/>
                <a:cs typeface="Tahoma"/>
              </a:rPr>
              <a:t> </a:t>
            </a:r>
            <a:r>
              <a:rPr sz="2700" dirty="0">
                <a:solidFill>
                  <a:srgbClr val="005778"/>
                </a:solidFill>
                <a:latin typeface="Tahoma"/>
                <a:cs typeface="Tahoma"/>
              </a:rPr>
              <a:t>-</a:t>
            </a:r>
            <a:r>
              <a:rPr sz="2700" spc="-150" dirty="0">
                <a:solidFill>
                  <a:srgbClr val="005778"/>
                </a:solidFill>
                <a:latin typeface="Tahoma"/>
                <a:cs typeface="Tahoma"/>
              </a:rPr>
              <a:t> </a:t>
            </a:r>
            <a:r>
              <a:rPr sz="2700" spc="127" dirty="0">
                <a:solidFill>
                  <a:srgbClr val="005778"/>
                </a:solidFill>
                <a:latin typeface="Tahoma"/>
                <a:cs typeface="Tahoma"/>
              </a:rPr>
              <a:t>регулярное</a:t>
            </a:r>
            <a:r>
              <a:rPr sz="2700" spc="-83" dirty="0">
                <a:solidFill>
                  <a:srgbClr val="005778"/>
                </a:solidFill>
                <a:latin typeface="Tahoma"/>
                <a:cs typeface="Tahoma"/>
              </a:rPr>
              <a:t> </a:t>
            </a:r>
            <a:r>
              <a:rPr sz="2700" spc="127" dirty="0">
                <a:solidFill>
                  <a:srgbClr val="005778"/>
                </a:solidFill>
                <a:latin typeface="Tahoma"/>
                <a:cs typeface="Tahoma"/>
              </a:rPr>
              <a:t>предоставление</a:t>
            </a:r>
            <a:r>
              <a:rPr sz="2700" spc="-143" dirty="0">
                <a:solidFill>
                  <a:srgbClr val="005778"/>
                </a:solidFill>
                <a:latin typeface="Tahoma"/>
                <a:cs typeface="Tahoma"/>
              </a:rPr>
              <a:t> </a:t>
            </a:r>
            <a:r>
              <a:rPr sz="2700" spc="143" dirty="0">
                <a:solidFill>
                  <a:srgbClr val="005778"/>
                </a:solidFill>
                <a:latin typeface="Tahoma"/>
                <a:cs typeface="Tahoma"/>
              </a:rPr>
              <a:t>услуг</a:t>
            </a:r>
            <a:r>
              <a:rPr sz="2700" spc="-150" dirty="0">
                <a:solidFill>
                  <a:srgbClr val="005778"/>
                </a:solidFill>
                <a:latin typeface="Tahoma"/>
                <a:cs typeface="Tahoma"/>
              </a:rPr>
              <a:t> </a:t>
            </a:r>
            <a:r>
              <a:rPr sz="2700" spc="113" dirty="0">
                <a:solidFill>
                  <a:srgbClr val="005778"/>
                </a:solidFill>
                <a:latin typeface="Tahoma"/>
                <a:cs typeface="Tahoma"/>
              </a:rPr>
              <a:t>по</a:t>
            </a:r>
            <a:r>
              <a:rPr sz="2700" spc="-165" dirty="0">
                <a:solidFill>
                  <a:srgbClr val="005778"/>
                </a:solidFill>
                <a:latin typeface="Tahoma"/>
                <a:cs typeface="Tahoma"/>
              </a:rPr>
              <a:t> </a:t>
            </a:r>
            <a:r>
              <a:rPr sz="2700" spc="150" dirty="0">
                <a:solidFill>
                  <a:srgbClr val="005778"/>
                </a:solidFill>
                <a:latin typeface="Tahoma"/>
                <a:cs typeface="Tahoma"/>
              </a:rPr>
              <a:t>сопровождаемому</a:t>
            </a:r>
            <a:r>
              <a:rPr sz="2700" spc="-171" dirty="0">
                <a:solidFill>
                  <a:srgbClr val="005778"/>
                </a:solidFill>
                <a:latin typeface="Tahoma"/>
                <a:cs typeface="Tahoma"/>
              </a:rPr>
              <a:t> </a:t>
            </a:r>
            <a:r>
              <a:rPr sz="2700" spc="113" dirty="0">
                <a:solidFill>
                  <a:srgbClr val="005778"/>
                </a:solidFill>
                <a:latin typeface="Tahoma"/>
                <a:cs typeface="Tahoma"/>
              </a:rPr>
              <a:t>проживанию</a:t>
            </a:r>
            <a:r>
              <a:rPr sz="2700" spc="-135" dirty="0">
                <a:solidFill>
                  <a:srgbClr val="005778"/>
                </a:solidFill>
                <a:latin typeface="Tahoma"/>
                <a:cs typeface="Tahoma"/>
              </a:rPr>
              <a:t> </a:t>
            </a:r>
            <a:r>
              <a:rPr sz="2700" spc="143" dirty="0">
                <a:solidFill>
                  <a:srgbClr val="005778"/>
                </a:solidFill>
                <a:latin typeface="Tahoma"/>
                <a:cs typeface="Tahoma"/>
              </a:rPr>
              <a:t>с </a:t>
            </a:r>
            <a:r>
              <a:rPr sz="2700" spc="105" dirty="0">
                <a:solidFill>
                  <a:srgbClr val="005778"/>
                </a:solidFill>
                <a:latin typeface="Tahoma"/>
                <a:cs typeface="Tahoma"/>
              </a:rPr>
              <a:t>продолжительностью</a:t>
            </a:r>
            <a:r>
              <a:rPr sz="2700" spc="-135" dirty="0">
                <a:solidFill>
                  <a:srgbClr val="005778"/>
                </a:solidFill>
                <a:latin typeface="Tahoma"/>
                <a:cs typeface="Tahoma"/>
              </a:rPr>
              <a:t> </a:t>
            </a:r>
            <a:r>
              <a:rPr sz="2700" spc="105" dirty="0">
                <a:solidFill>
                  <a:srgbClr val="005778"/>
                </a:solidFill>
                <a:latin typeface="Tahoma"/>
                <a:cs typeface="Tahoma"/>
              </a:rPr>
              <a:t>от</a:t>
            </a:r>
            <a:r>
              <a:rPr sz="2700" spc="-150" dirty="0">
                <a:solidFill>
                  <a:srgbClr val="005778"/>
                </a:solidFill>
                <a:latin typeface="Tahoma"/>
                <a:cs typeface="Tahoma"/>
              </a:rPr>
              <a:t> </a:t>
            </a:r>
            <a:r>
              <a:rPr sz="2700" spc="158" dirty="0">
                <a:solidFill>
                  <a:srgbClr val="005778"/>
                </a:solidFill>
                <a:latin typeface="Tahoma"/>
                <a:cs typeface="Tahoma"/>
              </a:rPr>
              <a:t>4</a:t>
            </a:r>
            <a:r>
              <a:rPr sz="2700" spc="-158" dirty="0">
                <a:solidFill>
                  <a:srgbClr val="005778"/>
                </a:solidFill>
                <a:latin typeface="Tahoma"/>
                <a:cs typeface="Tahoma"/>
              </a:rPr>
              <a:t> </a:t>
            </a:r>
            <a:r>
              <a:rPr sz="2700" spc="127" dirty="0">
                <a:solidFill>
                  <a:srgbClr val="005778"/>
                </a:solidFill>
                <a:latin typeface="Tahoma"/>
                <a:cs typeface="Tahoma"/>
              </a:rPr>
              <a:t>до</a:t>
            </a:r>
            <a:r>
              <a:rPr sz="2700" spc="-150" dirty="0">
                <a:solidFill>
                  <a:srgbClr val="005778"/>
                </a:solidFill>
                <a:latin typeface="Tahoma"/>
                <a:cs typeface="Tahoma"/>
              </a:rPr>
              <a:t> </a:t>
            </a:r>
            <a:r>
              <a:rPr sz="2700" spc="158" dirty="0">
                <a:solidFill>
                  <a:srgbClr val="005778"/>
                </a:solidFill>
                <a:latin typeface="Tahoma"/>
                <a:cs typeface="Tahoma"/>
              </a:rPr>
              <a:t>8</a:t>
            </a:r>
            <a:r>
              <a:rPr sz="2700" spc="-158" dirty="0">
                <a:solidFill>
                  <a:srgbClr val="005778"/>
                </a:solidFill>
                <a:latin typeface="Tahoma"/>
                <a:cs typeface="Tahoma"/>
              </a:rPr>
              <a:t> </a:t>
            </a:r>
            <a:r>
              <a:rPr sz="2700" spc="105" dirty="0">
                <a:solidFill>
                  <a:srgbClr val="005778"/>
                </a:solidFill>
                <a:latin typeface="Tahoma"/>
                <a:cs typeface="Tahoma"/>
              </a:rPr>
              <a:t>часов</a:t>
            </a:r>
            <a:r>
              <a:rPr sz="2700" spc="-195" dirty="0">
                <a:solidFill>
                  <a:srgbClr val="005778"/>
                </a:solidFill>
                <a:latin typeface="Tahoma"/>
                <a:cs typeface="Tahoma"/>
              </a:rPr>
              <a:t> </a:t>
            </a:r>
            <a:r>
              <a:rPr sz="2700" spc="98" dirty="0">
                <a:solidFill>
                  <a:srgbClr val="005778"/>
                </a:solidFill>
                <a:latin typeface="Tahoma"/>
                <a:cs typeface="Tahoma"/>
              </a:rPr>
              <a:t>в</a:t>
            </a:r>
            <a:r>
              <a:rPr sz="2700" spc="-150" dirty="0">
                <a:solidFill>
                  <a:srgbClr val="005778"/>
                </a:solidFill>
                <a:latin typeface="Tahoma"/>
                <a:cs typeface="Tahoma"/>
              </a:rPr>
              <a:t> </a:t>
            </a:r>
            <a:r>
              <a:rPr sz="2700" spc="83" dirty="0">
                <a:solidFill>
                  <a:srgbClr val="005778"/>
                </a:solidFill>
                <a:latin typeface="Tahoma"/>
                <a:cs typeface="Tahoma"/>
              </a:rPr>
              <a:t>сутки;</a:t>
            </a:r>
            <a:endParaRPr sz="2700" dirty="0">
              <a:latin typeface="Tahoma"/>
              <a:cs typeface="Tahoma"/>
            </a:endParaRPr>
          </a:p>
          <a:p>
            <a:pPr marL="19050" marR="2765108" indent="294323">
              <a:spcBef>
                <a:spcPts val="3240"/>
              </a:spcBef>
              <a:buAutoNum type="arabicPlain"/>
              <a:tabLst>
                <a:tab pos="313373" algn="l"/>
              </a:tabLst>
            </a:pPr>
            <a:r>
              <a:rPr sz="2700" spc="75" dirty="0">
                <a:solidFill>
                  <a:srgbClr val="005778"/>
                </a:solidFill>
                <a:latin typeface="Tahoma"/>
                <a:cs typeface="Tahoma"/>
              </a:rPr>
              <a:t>тип</a:t>
            </a:r>
            <a:r>
              <a:rPr sz="2700" spc="-120" dirty="0">
                <a:solidFill>
                  <a:srgbClr val="005778"/>
                </a:solidFill>
                <a:latin typeface="Tahoma"/>
                <a:cs typeface="Tahoma"/>
              </a:rPr>
              <a:t> </a:t>
            </a:r>
            <a:r>
              <a:rPr sz="2700" dirty="0">
                <a:solidFill>
                  <a:srgbClr val="005778"/>
                </a:solidFill>
                <a:latin typeface="Tahoma"/>
                <a:cs typeface="Tahoma"/>
              </a:rPr>
              <a:t>-</a:t>
            </a:r>
            <a:r>
              <a:rPr sz="2700" spc="-143" dirty="0">
                <a:solidFill>
                  <a:srgbClr val="005778"/>
                </a:solidFill>
                <a:latin typeface="Tahoma"/>
                <a:cs typeface="Tahoma"/>
              </a:rPr>
              <a:t> </a:t>
            </a:r>
            <a:r>
              <a:rPr sz="2700" spc="127" dirty="0">
                <a:solidFill>
                  <a:srgbClr val="005778"/>
                </a:solidFill>
                <a:latin typeface="Tahoma"/>
                <a:cs typeface="Tahoma"/>
              </a:rPr>
              <a:t>постоянное</a:t>
            </a:r>
            <a:r>
              <a:rPr sz="2700" spc="-135" dirty="0">
                <a:solidFill>
                  <a:srgbClr val="005778"/>
                </a:solidFill>
                <a:latin typeface="Tahoma"/>
                <a:cs typeface="Tahoma"/>
              </a:rPr>
              <a:t> </a:t>
            </a:r>
            <a:r>
              <a:rPr sz="2700" spc="127" dirty="0">
                <a:solidFill>
                  <a:srgbClr val="005778"/>
                </a:solidFill>
                <a:latin typeface="Tahoma"/>
                <a:cs typeface="Tahoma"/>
              </a:rPr>
              <a:t>предоставление</a:t>
            </a:r>
            <a:r>
              <a:rPr sz="2700" spc="-150" dirty="0">
                <a:solidFill>
                  <a:srgbClr val="005778"/>
                </a:solidFill>
                <a:latin typeface="Tahoma"/>
                <a:cs typeface="Tahoma"/>
              </a:rPr>
              <a:t> </a:t>
            </a:r>
            <a:r>
              <a:rPr sz="2700" spc="143" dirty="0">
                <a:solidFill>
                  <a:srgbClr val="005778"/>
                </a:solidFill>
                <a:latin typeface="Tahoma"/>
                <a:cs typeface="Tahoma"/>
              </a:rPr>
              <a:t>услуг</a:t>
            </a:r>
            <a:r>
              <a:rPr sz="2700" spc="-150" dirty="0">
                <a:solidFill>
                  <a:srgbClr val="005778"/>
                </a:solidFill>
                <a:latin typeface="Tahoma"/>
                <a:cs typeface="Tahoma"/>
              </a:rPr>
              <a:t> </a:t>
            </a:r>
            <a:r>
              <a:rPr sz="2700" spc="113" dirty="0">
                <a:solidFill>
                  <a:srgbClr val="005778"/>
                </a:solidFill>
                <a:latin typeface="Tahoma"/>
                <a:cs typeface="Tahoma"/>
              </a:rPr>
              <a:t>по</a:t>
            </a:r>
            <a:r>
              <a:rPr sz="2700" spc="-150" dirty="0">
                <a:solidFill>
                  <a:srgbClr val="005778"/>
                </a:solidFill>
                <a:latin typeface="Tahoma"/>
                <a:cs typeface="Tahoma"/>
              </a:rPr>
              <a:t> </a:t>
            </a:r>
            <a:r>
              <a:rPr sz="2700" spc="150" dirty="0">
                <a:solidFill>
                  <a:srgbClr val="005778"/>
                </a:solidFill>
                <a:latin typeface="Tahoma"/>
                <a:cs typeface="Tahoma"/>
              </a:rPr>
              <a:t>сопровождаемому</a:t>
            </a:r>
            <a:r>
              <a:rPr sz="2700" spc="-165" dirty="0">
                <a:solidFill>
                  <a:srgbClr val="005778"/>
                </a:solidFill>
                <a:latin typeface="Tahoma"/>
                <a:cs typeface="Tahoma"/>
              </a:rPr>
              <a:t> </a:t>
            </a:r>
            <a:r>
              <a:rPr sz="2700" spc="113" dirty="0">
                <a:solidFill>
                  <a:srgbClr val="005778"/>
                </a:solidFill>
                <a:latin typeface="Tahoma"/>
                <a:cs typeface="Tahoma"/>
              </a:rPr>
              <a:t>проживанию</a:t>
            </a:r>
            <a:r>
              <a:rPr sz="2700" spc="-143" dirty="0">
                <a:solidFill>
                  <a:srgbClr val="005778"/>
                </a:solidFill>
                <a:latin typeface="Tahoma"/>
                <a:cs typeface="Tahoma"/>
              </a:rPr>
              <a:t> </a:t>
            </a:r>
            <a:r>
              <a:rPr sz="2700" spc="143" dirty="0">
                <a:solidFill>
                  <a:srgbClr val="005778"/>
                </a:solidFill>
                <a:latin typeface="Tahoma"/>
                <a:cs typeface="Tahoma"/>
              </a:rPr>
              <a:t>с </a:t>
            </a:r>
            <a:r>
              <a:rPr sz="2700" spc="105" dirty="0">
                <a:solidFill>
                  <a:srgbClr val="005778"/>
                </a:solidFill>
                <a:latin typeface="Tahoma"/>
                <a:cs typeface="Tahoma"/>
              </a:rPr>
              <a:t>продолжительностью</a:t>
            </a:r>
            <a:r>
              <a:rPr sz="2700" spc="-135" dirty="0">
                <a:solidFill>
                  <a:srgbClr val="005778"/>
                </a:solidFill>
                <a:latin typeface="Tahoma"/>
                <a:cs typeface="Tahoma"/>
              </a:rPr>
              <a:t> </a:t>
            </a:r>
            <a:r>
              <a:rPr sz="2700" spc="105" dirty="0">
                <a:solidFill>
                  <a:srgbClr val="005778"/>
                </a:solidFill>
                <a:latin typeface="Tahoma"/>
                <a:cs typeface="Tahoma"/>
              </a:rPr>
              <a:t>от</a:t>
            </a:r>
            <a:r>
              <a:rPr sz="2700" spc="-150" dirty="0">
                <a:solidFill>
                  <a:srgbClr val="005778"/>
                </a:solidFill>
                <a:latin typeface="Tahoma"/>
                <a:cs typeface="Tahoma"/>
              </a:rPr>
              <a:t> </a:t>
            </a:r>
            <a:r>
              <a:rPr sz="2700" spc="158" dirty="0">
                <a:solidFill>
                  <a:srgbClr val="005778"/>
                </a:solidFill>
                <a:latin typeface="Tahoma"/>
                <a:cs typeface="Tahoma"/>
              </a:rPr>
              <a:t>8</a:t>
            </a:r>
            <a:r>
              <a:rPr sz="2700" spc="-150" dirty="0">
                <a:solidFill>
                  <a:srgbClr val="005778"/>
                </a:solidFill>
                <a:latin typeface="Tahoma"/>
                <a:cs typeface="Tahoma"/>
              </a:rPr>
              <a:t> </a:t>
            </a:r>
            <a:r>
              <a:rPr sz="2700" b="1" spc="127" dirty="0">
                <a:solidFill>
                  <a:srgbClr val="005778"/>
                </a:solidFill>
                <a:latin typeface="Tahoma"/>
                <a:cs typeface="Tahoma"/>
              </a:rPr>
              <a:t>до</a:t>
            </a:r>
            <a:r>
              <a:rPr sz="2700" b="1" spc="-150" dirty="0">
                <a:solidFill>
                  <a:srgbClr val="005778"/>
                </a:solidFill>
                <a:latin typeface="Tahoma"/>
                <a:cs typeface="Tahoma"/>
              </a:rPr>
              <a:t> </a:t>
            </a:r>
            <a:r>
              <a:rPr sz="2700" b="1" spc="113" dirty="0">
                <a:solidFill>
                  <a:srgbClr val="005778"/>
                </a:solidFill>
                <a:latin typeface="Tahoma"/>
                <a:cs typeface="Tahoma"/>
              </a:rPr>
              <a:t>24</a:t>
            </a:r>
            <a:r>
              <a:rPr sz="2700" b="1" spc="-150" dirty="0">
                <a:solidFill>
                  <a:srgbClr val="005778"/>
                </a:solidFill>
                <a:latin typeface="Tahoma"/>
                <a:cs typeface="Tahoma"/>
              </a:rPr>
              <a:t> </a:t>
            </a:r>
            <a:r>
              <a:rPr sz="2700" b="1" spc="105" dirty="0">
                <a:solidFill>
                  <a:srgbClr val="005778"/>
                </a:solidFill>
                <a:latin typeface="Tahoma"/>
                <a:cs typeface="Tahoma"/>
              </a:rPr>
              <a:t>часов</a:t>
            </a:r>
            <a:r>
              <a:rPr sz="2700" b="1" spc="-188" dirty="0">
                <a:solidFill>
                  <a:srgbClr val="005778"/>
                </a:solidFill>
                <a:latin typeface="Tahoma"/>
                <a:cs typeface="Tahoma"/>
              </a:rPr>
              <a:t> </a:t>
            </a:r>
            <a:r>
              <a:rPr sz="2700" b="1" spc="98" dirty="0">
                <a:solidFill>
                  <a:srgbClr val="005778"/>
                </a:solidFill>
                <a:latin typeface="Tahoma"/>
                <a:cs typeface="Tahoma"/>
              </a:rPr>
              <a:t>в</a:t>
            </a:r>
            <a:r>
              <a:rPr sz="2700" b="1" spc="-150" dirty="0">
                <a:solidFill>
                  <a:srgbClr val="005778"/>
                </a:solidFill>
                <a:latin typeface="Tahoma"/>
                <a:cs typeface="Tahoma"/>
              </a:rPr>
              <a:t> </a:t>
            </a:r>
            <a:r>
              <a:rPr sz="2700" b="1" spc="105" dirty="0" smtClean="0">
                <a:solidFill>
                  <a:srgbClr val="005778"/>
                </a:solidFill>
                <a:latin typeface="Tahoma"/>
                <a:cs typeface="Tahoma"/>
              </a:rPr>
              <a:t>сутки</a:t>
            </a:r>
            <a:r>
              <a:rPr lang="ru-RU" sz="2700" b="1" spc="105" dirty="0" smtClean="0">
                <a:solidFill>
                  <a:srgbClr val="005778"/>
                </a:solidFill>
                <a:latin typeface="Tahoma"/>
                <a:cs typeface="Tahoma"/>
              </a:rPr>
              <a:t> </a:t>
            </a:r>
            <a:r>
              <a:rPr lang="ru-RU" sz="2700" spc="105" dirty="0" smtClean="0">
                <a:solidFill>
                  <a:srgbClr val="005778"/>
                </a:solidFill>
                <a:latin typeface="Tahoma"/>
                <a:cs typeface="Tahoma"/>
              </a:rPr>
              <a:t>(</a:t>
            </a:r>
            <a:r>
              <a:rPr lang="ru-RU" sz="2700" b="1" spc="-30" dirty="0">
                <a:solidFill>
                  <a:srgbClr val="005778"/>
                </a:solidFill>
                <a:latin typeface="Tahoma"/>
                <a:cs typeface="Tahoma"/>
              </a:rPr>
              <a:t>нуждаемость</a:t>
            </a:r>
            <a:r>
              <a:rPr lang="ru-RU" sz="2700" b="1" spc="-45" dirty="0">
                <a:solidFill>
                  <a:srgbClr val="005778"/>
                </a:solidFill>
                <a:latin typeface="Tahoma"/>
                <a:cs typeface="Tahoma"/>
              </a:rPr>
              <a:t> </a:t>
            </a:r>
            <a:r>
              <a:rPr lang="ru-RU" sz="2700" b="1" spc="-60" dirty="0">
                <a:solidFill>
                  <a:srgbClr val="005778"/>
                </a:solidFill>
                <a:latin typeface="Tahoma"/>
                <a:cs typeface="Tahoma"/>
              </a:rPr>
              <a:t>инвалида</a:t>
            </a:r>
            <a:r>
              <a:rPr lang="ru-RU" sz="2700" b="1" spc="-15" dirty="0">
                <a:solidFill>
                  <a:srgbClr val="005778"/>
                </a:solidFill>
                <a:latin typeface="Tahoma"/>
                <a:cs typeface="Tahoma"/>
              </a:rPr>
              <a:t> </a:t>
            </a:r>
            <a:r>
              <a:rPr lang="ru-RU" sz="2700" b="1" dirty="0">
                <a:solidFill>
                  <a:srgbClr val="005778"/>
                </a:solidFill>
                <a:latin typeface="Tahoma"/>
                <a:cs typeface="Tahoma"/>
              </a:rPr>
              <a:t>в</a:t>
            </a:r>
            <a:r>
              <a:rPr lang="ru-RU" sz="2700" b="1" spc="-45" dirty="0">
                <a:solidFill>
                  <a:srgbClr val="005778"/>
                </a:solidFill>
                <a:latin typeface="Tahoma"/>
                <a:cs typeface="Tahoma"/>
              </a:rPr>
              <a:t> </a:t>
            </a:r>
            <a:r>
              <a:rPr lang="ru-RU" sz="2700" b="1" spc="-60" dirty="0">
                <a:solidFill>
                  <a:srgbClr val="005778"/>
                </a:solidFill>
                <a:latin typeface="Tahoma"/>
                <a:cs typeface="Tahoma"/>
              </a:rPr>
              <a:t>ежедневной</a:t>
            </a:r>
            <a:r>
              <a:rPr lang="ru-RU" sz="2700" b="1" spc="-68" dirty="0">
                <a:solidFill>
                  <a:srgbClr val="005778"/>
                </a:solidFill>
                <a:latin typeface="Tahoma"/>
                <a:cs typeface="Tahoma"/>
              </a:rPr>
              <a:t> </a:t>
            </a:r>
            <a:r>
              <a:rPr lang="ru-RU" sz="2700" b="1" spc="-45" dirty="0">
                <a:solidFill>
                  <a:srgbClr val="005778"/>
                </a:solidFill>
                <a:latin typeface="Tahoma"/>
                <a:cs typeface="Tahoma"/>
              </a:rPr>
              <a:t>постоянной</a:t>
            </a:r>
            <a:r>
              <a:rPr lang="ru-RU" sz="2700" b="1" spc="-75" dirty="0">
                <a:solidFill>
                  <a:srgbClr val="005778"/>
                </a:solidFill>
                <a:latin typeface="Tahoma"/>
                <a:cs typeface="Tahoma"/>
              </a:rPr>
              <a:t> </a:t>
            </a:r>
            <a:r>
              <a:rPr lang="ru-RU" sz="2700" b="1" spc="-38" dirty="0">
                <a:solidFill>
                  <a:srgbClr val="005778"/>
                </a:solidFill>
                <a:latin typeface="Tahoma"/>
                <a:cs typeface="Tahoma"/>
              </a:rPr>
              <a:t>посторонней</a:t>
            </a:r>
            <a:r>
              <a:rPr lang="ru-RU" sz="2700" b="1" spc="-75" dirty="0">
                <a:solidFill>
                  <a:srgbClr val="005778"/>
                </a:solidFill>
                <a:latin typeface="Tahoma"/>
                <a:cs typeface="Tahoma"/>
              </a:rPr>
              <a:t> </a:t>
            </a:r>
            <a:r>
              <a:rPr lang="ru-RU" sz="2700" b="1" spc="-45" dirty="0">
                <a:solidFill>
                  <a:srgbClr val="005778"/>
                </a:solidFill>
                <a:latin typeface="Tahoma"/>
                <a:cs typeface="Tahoma"/>
              </a:rPr>
              <a:t>помощи,</a:t>
            </a:r>
            <a:r>
              <a:rPr lang="ru-RU" sz="2700" b="1" spc="-60" dirty="0">
                <a:solidFill>
                  <a:srgbClr val="005778"/>
                </a:solidFill>
                <a:latin typeface="Tahoma"/>
                <a:cs typeface="Tahoma"/>
              </a:rPr>
              <a:t> </a:t>
            </a:r>
            <a:r>
              <a:rPr lang="ru-RU" sz="2700" b="1" dirty="0">
                <a:solidFill>
                  <a:srgbClr val="005778"/>
                </a:solidFill>
                <a:latin typeface="Tahoma"/>
                <a:cs typeface="Tahoma"/>
              </a:rPr>
              <a:t>уходе,</a:t>
            </a:r>
            <a:r>
              <a:rPr lang="ru-RU" sz="2700" b="1" spc="-45" dirty="0">
                <a:solidFill>
                  <a:srgbClr val="005778"/>
                </a:solidFill>
                <a:latin typeface="Tahoma"/>
                <a:cs typeface="Tahoma"/>
              </a:rPr>
              <a:t> </a:t>
            </a:r>
            <a:r>
              <a:rPr lang="ru-RU" sz="2700" b="1" spc="-15" dirty="0" smtClean="0">
                <a:solidFill>
                  <a:srgbClr val="005778"/>
                </a:solidFill>
                <a:latin typeface="Tahoma"/>
                <a:cs typeface="Tahoma"/>
              </a:rPr>
              <a:t>присмотре)</a:t>
            </a:r>
            <a:r>
              <a:rPr sz="2700" spc="105" dirty="0" smtClean="0">
                <a:solidFill>
                  <a:srgbClr val="005778"/>
                </a:solidFill>
                <a:latin typeface="Tahoma"/>
                <a:cs typeface="Tahoma"/>
              </a:rPr>
              <a:t>.</a:t>
            </a:r>
            <a:endParaRPr sz="2700" dirty="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9829800" y="9656245"/>
            <a:ext cx="3200400" cy="304250"/>
          </a:xfrm>
          <a:prstGeom prst="rect">
            <a:avLst/>
          </a:prstGeom>
        </p:spPr>
        <p:txBody>
          <a:bodyPr spcFirstLastPara="1" vert="horz" wrap="square" lIns="0" tIns="14288" rIns="0" bIns="0" rtlCol="0" anchor="ctr" anchorCtr="0">
            <a:spAutoFit/>
          </a:bodyPr>
          <a:lstStyle/>
          <a:p>
            <a:pPr marL="57150">
              <a:spcBef>
                <a:spcPts val="113"/>
              </a:spcBef>
            </a:pPr>
            <a:fld id="{81D60167-4931-47E6-BA6A-407CBD079E47}" type="slidenum">
              <a:rPr spc="-38" dirty="0"/>
              <a:pPr marL="57150">
                <a:spcBef>
                  <a:spcPts val="113"/>
                </a:spcBef>
              </a:pPr>
              <a:t>8</a:t>
            </a:fld>
            <a:endParaRPr spc="-38" dirty="0"/>
          </a:p>
        </p:txBody>
      </p:sp>
      <p:sp>
        <p:nvSpPr>
          <p:cNvPr id="3" name="object 3"/>
          <p:cNvSpPr txBox="1"/>
          <p:nvPr/>
        </p:nvSpPr>
        <p:spPr>
          <a:xfrm>
            <a:off x="980693" y="1531621"/>
            <a:ext cx="16512540" cy="1452321"/>
          </a:xfrm>
          <a:prstGeom prst="rect">
            <a:avLst/>
          </a:prstGeom>
          <a:solidFill>
            <a:srgbClr val="0084B4"/>
          </a:solidFill>
          <a:ln w="12192">
            <a:solidFill>
              <a:srgbClr val="0080AF"/>
            </a:solidFill>
          </a:ln>
        </p:spPr>
        <p:txBody>
          <a:bodyPr vert="horz" wrap="square" lIns="0" tIns="66675" rIns="0" bIns="0" rtlCol="0">
            <a:spAutoFit/>
          </a:bodyPr>
          <a:lstStyle/>
          <a:p>
            <a:pPr marL="6668" algn="ctr">
              <a:spcBef>
                <a:spcPts val="525"/>
              </a:spcBef>
            </a:pPr>
            <a:r>
              <a:rPr sz="3000" spc="165" dirty="0">
                <a:solidFill>
                  <a:srgbClr val="FFFFFF"/>
                </a:solidFill>
                <a:latin typeface="Tahoma"/>
                <a:cs typeface="Tahoma"/>
              </a:rPr>
              <a:t>Нуждаемость</a:t>
            </a:r>
            <a:r>
              <a:rPr sz="3000" spc="-21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000" spc="105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3000" spc="-18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000" spc="171" dirty="0">
                <a:solidFill>
                  <a:srgbClr val="FFFFFF"/>
                </a:solidFill>
                <a:latin typeface="Tahoma"/>
                <a:cs typeface="Tahoma"/>
              </a:rPr>
              <a:t>сопровождаемом</a:t>
            </a:r>
            <a:r>
              <a:rPr sz="3000" spc="-2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000" spc="113" dirty="0">
                <a:solidFill>
                  <a:srgbClr val="FFFFFF"/>
                </a:solidFill>
                <a:latin typeface="Tahoma"/>
                <a:cs typeface="Tahoma"/>
              </a:rPr>
              <a:t>проживании.</a:t>
            </a:r>
            <a:endParaRPr sz="3000">
              <a:latin typeface="Tahoma"/>
              <a:cs typeface="Tahoma"/>
            </a:endParaRPr>
          </a:p>
          <a:p>
            <a:pPr marL="1043940" marR="1033463" algn="ctr"/>
            <a:r>
              <a:rPr sz="3000" spc="135" dirty="0">
                <a:solidFill>
                  <a:srgbClr val="FFFFFF"/>
                </a:solidFill>
                <a:latin typeface="Tahoma"/>
                <a:cs typeface="Tahoma"/>
              </a:rPr>
              <a:t>Определение</a:t>
            </a:r>
            <a:r>
              <a:rPr sz="3000" spc="-20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000" spc="113" dirty="0">
                <a:solidFill>
                  <a:srgbClr val="FFFFFF"/>
                </a:solidFill>
                <a:latin typeface="Tahoma"/>
                <a:cs typeface="Tahoma"/>
              </a:rPr>
              <a:t>перечня,</a:t>
            </a:r>
            <a:r>
              <a:rPr sz="3000" spc="-20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000" spc="127" dirty="0">
                <a:solidFill>
                  <a:srgbClr val="FFFFFF"/>
                </a:solidFill>
                <a:latin typeface="Tahoma"/>
                <a:cs typeface="Tahoma"/>
              </a:rPr>
              <a:t>объема,</a:t>
            </a:r>
            <a:r>
              <a:rPr sz="3000" spc="-18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000" spc="135" dirty="0">
                <a:solidFill>
                  <a:srgbClr val="FFFFFF"/>
                </a:solidFill>
                <a:latin typeface="Tahoma"/>
                <a:cs typeface="Tahoma"/>
              </a:rPr>
              <a:t>периодичности</a:t>
            </a:r>
            <a:r>
              <a:rPr sz="3000" spc="-1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000" spc="13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300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000" spc="135" dirty="0">
                <a:solidFill>
                  <a:srgbClr val="FFFFFF"/>
                </a:solidFill>
                <a:latin typeface="Tahoma"/>
                <a:cs typeface="Tahoma"/>
              </a:rPr>
              <a:t>продолжительности</a:t>
            </a:r>
            <a:r>
              <a:rPr sz="3000" spc="59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000" spc="150" dirty="0">
                <a:solidFill>
                  <a:srgbClr val="FFFFFF"/>
                </a:solidFill>
                <a:latin typeface="Tahoma"/>
                <a:cs typeface="Tahoma"/>
              </a:rPr>
              <a:t>услуг </a:t>
            </a:r>
            <a:r>
              <a:rPr sz="3000" spc="105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3000" spc="-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000" spc="171" dirty="0">
                <a:solidFill>
                  <a:srgbClr val="FFFFFF"/>
                </a:solidFill>
                <a:latin typeface="Tahoma"/>
                <a:cs typeface="Tahoma"/>
              </a:rPr>
              <a:t>рамках</a:t>
            </a:r>
            <a:r>
              <a:rPr sz="3000" spc="-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000" spc="158" dirty="0">
                <a:solidFill>
                  <a:srgbClr val="FFFFFF"/>
                </a:solidFill>
                <a:latin typeface="Tahoma"/>
                <a:cs typeface="Tahoma"/>
              </a:rPr>
              <a:t>сопровождаемого</a:t>
            </a:r>
            <a:r>
              <a:rPr sz="3000" spc="-2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000" spc="120" dirty="0">
                <a:solidFill>
                  <a:srgbClr val="FFFFFF"/>
                </a:solidFill>
                <a:latin typeface="Tahoma"/>
                <a:cs typeface="Tahoma"/>
              </a:rPr>
              <a:t>проживания</a:t>
            </a:r>
            <a:endParaRPr sz="3000">
              <a:latin typeface="Tahoma"/>
              <a:cs typeface="Tahom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228600"/>
            <a:ext cx="74295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00"/>
          </a:p>
        </p:txBody>
      </p:sp>
    </p:spTree>
    <p:extLst>
      <p:ext uri="{BB962C8B-B14F-4D97-AF65-F5344CB8AC3E}">
        <p14:creationId xmlns:p14="http://schemas.microsoft.com/office/powerpoint/2010/main" val="1864152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8"/>
          <p:cNvSpPr txBox="1"/>
          <p:nvPr/>
        </p:nvSpPr>
        <p:spPr>
          <a:xfrm>
            <a:off x="978527" y="557737"/>
            <a:ext cx="11931900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90000"/>
              </a:lnSpc>
            </a:pPr>
            <a:r>
              <a:rPr lang="ru-RU" sz="4800" b="1" dirty="0" smtClean="0">
                <a:solidFill>
                  <a:srgbClr val="019BAB"/>
                </a:solidFill>
                <a:latin typeface="Montserrat" panose="020B0604020202020204" charset="-52"/>
              </a:rPr>
              <a:t> Право на СП</a:t>
            </a:r>
            <a:endParaRPr sz="4800" b="1" dirty="0">
              <a:solidFill>
                <a:srgbClr val="019BAB"/>
              </a:solidFill>
              <a:latin typeface="Montserrat" panose="020B0604020202020204" charset="-52"/>
              <a:sym typeface="Arial"/>
            </a:endParaRPr>
          </a:p>
        </p:txBody>
      </p:sp>
      <p:pic>
        <p:nvPicPr>
          <p:cNvPr id="181" name="Google Shape;181;p18" descr="Изображение выглядит как природа&#10;&#10;Контент, сгенерированный ИИ, может содержать ошибки."/>
          <p:cNvPicPr preferRelativeResize="0"/>
          <p:nvPr/>
        </p:nvPicPr>
        <p:blipFill rotWithShape="1">
          <a:blip r:embed="rId3">
            <a:alphaModFix/>
          </a:blip>
          <a:srcRect l="15278" t="28033" r="15212" b="32263"/>
          <a:stretch/>
        </p:blipFill>
        <p:spPr>
          <a:xfrm>
            <a:off x="467145" y="7213699"/>
            <a:ext cx="3201961" cy="1828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8" descr="Изображение выглядит как черный, темнота&#10;&#10;Контент, сгенерированный ИИ, может содержать ошибки."/>
          <p:cNvPicPr preferRelativeResize="0"/>
          <p:nvPr/>
        </p:nvPicPr>
        <p:blipFill rotWithShape="1">
          <a:blip r:embed="rId4">
            <a:alphaModFix/>
          </a:blip>
          <a:srcRect l="28551" r="52830"/>
          <a:stretch/>
        </p:blipFill>
        <p:spPr>
          <a:xfrm>
            <a:off x="1392967" y="8527508"/>
            <a:ext cx="675159" cy="3626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8" descr="Изображение выглядит как черный, темнота&#10;&#10;Контент, сгенерированный ИИ, может содержать ошибки."/>
          <p:cNvPicPr preferRelativeResize="0"/>
          <p:nvPr/>
        </p:nvPicPr>
        <p:blipFill rotWithShape="1">
          <a:blip r:embed="rId5">
            <a:alphaModFix/>
          </a:blip>
          <a:srcRect l="18081" t="43213" r="57094" b="31107"/>
          <a:stretch/>
        </p:blipFill>
        <p:spPr>
          <a:xfrm>
            <a:off x="978527" y="8888097"/>
            <a:ext cx="900210" cy="931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8" descr="Изображение выглядит как черный, темнота&#10;&#10;Контент, сгенерированный ИИ, может содержать ошибки."/>
          <p:cNvPicPr preferRelativeResize="0"/>
          <p:nvPr/>
        </p:nvPicPr>
        <p:blipFill rotWithShape="1">
          <a:blip r:embed="rId6">
            <a:alphaModFix/>
          </a:blip>
          <a:srcRect l="28547" t="7181" r="52834" b="70748"/>
          <a:stretch/>
        </p:blipFill>
        <p:spPr>
          <a:xfrm>
            <a:off x="1392967" y="8061949"/>
            <a:ext cx="675159" cy="800318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8"/>
          <p:cNvSpPr txBox="1"/>
          <p:nvPr/>
        </p:nvSpPr>
        <p:spPr>
          <a:xfrm>
            <a:off x="17145000" y="9029700"/>
            <a:ext cx="828025" cy="892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27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066" y="1583123"/>
            <a:ext cx="16928581" cy="7376261"/>
          </a:xfrm>
        </p:spPr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Распоряжение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Комитета по социальной политике 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  <a:t>Санкт-Петербурга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от 28.12.2024 № 1519-р «Об организации сопровождаемого проживания инвалидов в Санкт-Петербурге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»:</a:t>
            </a: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114300" indent="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к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инвалидам, неспособным вести самостоятельный образ жизни, относятся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дееспособные инвалиды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, имеющие в ИПРА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заключение о возможности самообслуживания и ведения самостоятельного образа жизни с регулярной помощью других лиц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. В случае определения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IV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степени выраженности нарушения автономии инвалида, требующей постоянное (круглосуточное) предоставление услуг по сопровождаемому проживанию, определяется нуждаемость инвалида в социальном обслуживании в иных формах социального обслуживания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114300" indent="0">
              <a:buNone/>
            </a:pP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114300" indent="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Порядок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организации сопровождаемого проживания инвалидов в </a:t>
            </a:r>
            <a:r>
              <a:rPr lang="ru-RU" sz="3900" b="1" dirty="0">
                <a:solidFill>
                  <a:schemeClr val="accent5">
                    <a:lumMod val="50000"/>
                  </a:schemeClr>
                </a:solidFill>
              </a:rPr>
              <a:t>Ленинградской области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(приказ Комитета по социальной защите Ленинградской области от 09.09.2024 г. № 04-56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):</a:t>
            </a:r>
          </a:p>
          <a:p>
            <a:pPr marL="114300" indent="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сопровождаемое проживание организуется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для дееспособных (ограниченных в дееспособности) инвалидов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(п. 2). Также основанием для отказа в признании нуждающимся в сопровождаемом проживания является принятие решения о социальном обслуживании в стационарной форме (подпункт 4 п. 13).</a:t>
            </a:r>
          </a:p>
          <a:p>
            <a:pPr marL="114300" indent="0">
              <a:buNone/>
            </a:pP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0291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</TotalTime>
  <Words>1335</Words>
  <Application>Microsoft Office PowerPoint</Application>
  <PresentationFormat>Произвольный</PresentationFormat>
  <Paragraphs>136</Paragraphs>
  <Slides>14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Montserrat SemiBold</vt:lpstr>
      <vt:lpstr>Montserrat</vt:lpstr>
      <vt:lpstr>Tahoma</vt:lpstr>
      <vt:lpstr>Calibri</vt:lpstr>
      <vt:lpstr>Golos Text</vt:lpstr>
      <vt:lpstr>Office Theme</vt:lpstr>
      <vt:lpstr>Презентация PowerPoint</vt:lpstr>
      <vt:lpstr>Презентация PowerPoint</vt:lpstr>
      <vt:lpstr>Услуги СП</vt:lpstr>
      <vt:lpstr> Понятие СП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Индивидуальный подход к организации СП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Татаурова Валентина</dc:creator>
  <cp:lastModifiedBy>Elena</cp:lastModifiedBy>
  <cp:revision>81</cp:revision>
  <cp:lastPrinted>2025-03-10T10:18:15Z</cp:lastPrinted>
  <dcterms:modified xsi:type="dcterms:W3CDTF">2025-03-24T08:27:19Z</dcterms:modified>
</cp:coreProperties>
</file>